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60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4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5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4.2916666666666661</c:v>
                </c:pt>
                <c:pt idx="1">
                  <c:v>1.8333333333333335</c:v>
                </c:pt>
                <c:pt idx="2">
                  <c:v>5.6041666666666643</c:v>
                </c:pt>
                <c:pt idx="3">
                  <c:v>2.46875</c:v>
                </c:pt>
                <c:pt idx="4">
                  <c:v>4.2777777777777768</c:v>
                </c:pt>
                <c:pt idx="5">
                  <c:v>3.4895833333333326</c:v>
                </c:pt>
                <c:pt idx="6">
                  <c:v>6.6493055555555562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[ajankaytonseuranta.xlsx]Viikot!PivotTable1</c:name>
    <c:fmtId val="5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8.3766883981725923E-2"/>
          <c:y val="1.2262014263203468E-2"/>
          <c:w val="0.8925724453242887"/>
          <c:h val="0.878835000645405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Viikot!$A$5:$A$12</c:f>
              <c:strCach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strCache>
            </c:strRef>
          </c:cat>
          <c:val>
            <c:numRef>
              <c:f>Viikot!$B$5:$B$12</c:f>
              <c:numCache>
                <c:formatCode>[h]:mm</c:formatCode>
                <c:ptCount val="7"/>
                <c:pt idx="0">
                  <c:v>0.8125</c:v>
                </c:pt>
                <c:pt idx="1">
                  <c:v>2.541666666666667</c:v>
                </c:pt>
                <c:pt idx="2">
                  <c:v>3.0208333333333344</c:v>
                </c:pt>
                <c:pt idx="3">
                  <c:v>4.552083333333333</c:v>
                </c:pt>
                <c:pt idx="4">
                  <c:v>6.416666666666667</c:v>
                </c:pt>
                <c:pt idx="5">
                  <c:v>5.5208333333333304</c:v>
                </c:pt>
                <c:pt idx="6">
                  <c:v>5.7500000000000009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6964608"/>
        <c:axId val="96967680"/>
      </c:barChart>
      <c:catAx>
        <c:axId val="96964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969676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69676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9696460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7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8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38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6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6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5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98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4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25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E9C5-E19C-4E2A-BDCA-2A9CC6927138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3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Liikkuva-projekti</a:t>
            </a:r>
          </a:p>
          <a:p>
            <a:r>
              <a:rPr lang="fi-FI" dirty="0"/>
              <a:t>4</a:t>
            </a:r>
            <a:r>
              <a:rPr lang="fi-FI" dirty="0" smtClean="0"/>
              <a:t>. Kokous</a:t>
            </a:r>
          </a:p>
          <a:p>
            <a:r>
              <a:rPr lang="fi-FI" dirty="0" smtClean="0"/>
              <a:t>12.3.2014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64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Projektisuunnitelman toinen versio</a:t>
            </a:r>
          </a:p>
          <a:p>
            <a:r>
              <a:rPr lang="fi-FI" dirty="0" smtClean="0"/>
              <a:t>Vaatimusmäärittelyä</a:t>
            </a:r>
          </a:p>
          <a:p>
            <a:r>
              <a:rPr lang="fi-FI" dirty="0" smtClean="0"/>
              <a:t>Koodin katselmointi</a:t>
            </a:r>
          </a:p>
          <a:p>
            <a:r>
              <a:rPr lang="fi-FI" dirty="0" smtClean="0"/>
              <a:t>Suunnittelua</a:t>
            </a:r>
          </a:p>
          <a:p>
            <a:pPr lvl="1"/>
            <a:r>
              <a:rPr lang="fi-FI" dirty="0" smtClean="0"/>
              <a:t>Käyttöliittymän pilkkomista osiin</a:t>
            </a:r>
          </a:p>
          <a:p>
            <a:r>
              <a:rPr lang="fi-FI" dirty="0" smtClean="0"/>
              <a:t>Toteutusta</a:t>
            </a:r>
          </a:p>
          <a:p>
            <a:pPr lvl="1"/>
            <a:r>
              <a:rPr lang="fi-FI" dirty="0" smtClean="0"/>
              <a:t>Pohjaratkaisu kykenee suorittamaan suuren osan </a:t>
            </a:r>
            <a:r>
              <a:rPr lang="fi-FI" dirty="0" err="1" smtClean="0"/>
              <a:t>perustoiminnalisuudesta</a:t>
            </a:r>
            <a:endParaRPr lang="fi-FI" dirty="0" smtClean="0"/>
          </a:p>
          <a:p>
            <a:pPr lvl="1"/>
            <a:r>
              <a:rPr lang="fi-FI" dirty="0" err="1" smtClean="0"/>
              <a:t>Graafit</a:t>
            </a:r>
            <a:r>
              <a:rPr lang="fi-FI" dirty="0" smtClean="0"/>
              <a:t> ja käyttöliittymän osia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17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Projektisuunnitelman tarkastaminen ja viimeistely</a:t>
            </a:r>
          </a:p>
          <a:p>
            <a:r>
              <a:rPr lang="fi-FI" dirty="0" smtClean="0"/>
              <a:t>Suunnittelu jatkuu koodaamisen ohella</a:t>
            </a:r>
          </a:p>
          <a:p>
            <a:r>
              <a:rPr lang="fi-FI" dirty="0" smtClean="0"/>
              <a:t>Ohjelmiston koodaaminen jatkuu</a:t>
            </a:r>
          </a:p>
          <a:p>
            <a:pPr lvl="1"/>
            <a:r>
              <a:rPr lang="fi-FI" dirty="0" smtClean="0"/>
              <a:t>Käyttöliittymän kehitys</a:t>
            </a:r>
          </a:p>
          <a:p>
            <a:pPr lvl="1"/>
            <a:r>
              <a:rPr lang="fi-FI" dirty="0" smtClean="0"/>
              <a:t>Ominaisuuksien lisääminen</a:t>
            </a:r>
          </a:p>
        </p:txBody>
      </p:sp>
    </p:spTree>
    <p:extLst>
      <p:ext uri="{BB962C8B-B14F-4D97-AF65-F5344CB8AC3E}">
        <p14:creationId xmlns:p14="http://schemas.microsoft.com/office/powerpoint/2010/main" val="34837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4-10 </a:t>
            </a:r>
            <a:endParaRPr lang="fi-FI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56238"/>
              </p:ext>
            </p:extLst>
          </p:nvPr>
        </p:nvGraphicFramePr>
        <p:xfrm>
          <a:off x="-900608" y="692696"/>
          <a:ext cx="107291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6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24757"/>
              </p:ext>
            </p:extLst>
          </p:nvPr>
        </p:nvGraphicFramePr>
        <p:xfrm>
          <a:off x="0" y="1268760"/>
          <a:ext cx="9124847" cy="5787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3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75479"/>
              </p:ext>
            </p:extLst>
          </p:nvPr>
        </p:nvGraphicFramePr>
        <p:xfrm>
          <a:off x="467544" y="1340768"/>
          <a:ext cx="8280920" cy="5102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188703"/>
                <a:gridCol w="1029638"/>
                <a:gridCol w="1182989"/>
                <a:gridCol w="1007731"/>
                <a:gridCol w="920103"/>
                <a:gridCol w="1511596"/>
              </a:tblGrid>
              <a:tr h="499256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Viikko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Mika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Erkki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Oskari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Petri P.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Joel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Grand Total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4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4:00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5:00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19:30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14:30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61:00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6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20:00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13:00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11:45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16:30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9:45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71:00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7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26:15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15:15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31:30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25:30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10:45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109:15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8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19:15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20:00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12:45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65:00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19:15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136:15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28:45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44:00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132:30</a:t>
                      </a:r>
                    </a:p>
                  </a:txBody>
                  <a:tcPr marL="0" marR="0" marT="0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23:45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44:30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26:00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138:00</a:t>
                      </a:r>
                    </a:p>
                  </a:txBody>
                  <a:tcPr marL="0" marR="0" marT="0" marB="0" anchor="b"/>
                </a:tc>
              </a:tr>
              <a:tr h="604867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136:00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106:30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124:00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210:00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110:15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686:45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135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Tilakatsaus</vt:lpstr>
      <vt:lpstr>Mitä on tehty?</vt:lpstr>
      <vt:lpstr>Mitä seuraavaksi?</vt:lpstr>
      <vt:lpstr>Ajankäyttö vaiheittain, viikot 4-10 </vt:lpstr>
      <vt:lpstr>Ajankäyttö viikottain</vt:lpstr>
      <vt:lpstr>Ajankäyttö viikottain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Koskenkorva Erkki</dc:creator>
  <cp:lastModifiedBy>Koskenkorva Erkki</cp:lastModifiedBy>
  <cp:revision>7</cp:revision>
  <dcterms:created xsi:type="dcterms:W3CDTF">2014-02-25T10:22:00Z</dcterms:created>
  <dcterms:modified xsi:type="dcterms:W3CDTF">2014-03-12T08:03:20Z</dcterms:modified>
</cp:coreProperties>
</file>