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66" r:id="rId6"/>
    <p:sldId id="267" r:id="rId7"/>
    <p:sldId id="268" r:id="rId8"/>
    <p:sldId id="263" r:id="rId9"/>
    <p:sldId id="261" r:id="rId10"/>
    <p:sldId id="269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86" autoAdjust="0"/>
  </p:normalViewPr>
  <p:slideViewPr>
    <p:cSldViewPr>
      <p:cViewPr>
        <p:scale>
          <a:sx n="70" d="100"/>
          <a:sy n="70" d="100"/>
        </p:scale>
        <p:origin x="-2178" y="-8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mmonshare.ad.jyu.fi\Share3\mit-projektit-liikkuva\ajankaytto\ajankaytonseuran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mmonshare.ad.jyu.fi\Share3\mit-projektit-liikkuva\ajankaytto\ajankaytonseuran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mmonshare.ad.jyu.fi\Share3\mit-projektit-liikkuva\ajankaytto\ajankaytonseuran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[ajankaytonseuranta.xlsx]VaiheetLyhyt!PivotTable1</c:name>
    <c:fmtId val="4"/>
  </c:pivotSource>
  <c:chart>
    <c:autoTitleDeleted val="1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5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3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</c:dPt>
          <c:dLbls>
            <c:dLbl>
              <c:idx val="0"/>
              <c:layout>
                <c:manualLayout>
                  <c:x val="0.2129424258614217"/>
                  <c:y val="9.529632539280662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</c:dLbl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0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</c:dLbls>
          <c:cat>
            <c:strRef>
              <c:f>VaiheetLyhyt!$A$5:$A$11</c:f>
              <c:strCache>
                <c:ptCount val="6"/>
                <c:pt idx="0">
                  <c:v>Määrittely</c:v>
                </c:pt>
                <c:pt idx="1">
                  <c:v>Oheiskurssi</c:v>
                </c:pt>
                <c:pt idx="2">
                  <c:v>Palaverit</c:v>
                </c:pt>
                <c:pt idx="3">
                  <c:v>Projektin hallinta</c:v>
                </c:pt>
                <c:pt idx="4">
                  <c:v>Suunnittelu</c:v>
                </c:pt>
                <c:pt idx="5">
                  <c:v>Toteutus</c:v>
                </c:pt>
              </c:strCache>
            </c:strRef>
          </c:cat>
          <c:val>
            <c:numRef>
              <c:f>VaiheetLyhyt!$B$5:$B$11</c:f>
              <c:numCache>
                <c:formatCode>[h]:mm</c:formatCode>
                <c:ptCount val="6"/>
                <c:pt idx="0">
                  <c:v>0.34375</c:v>
                </c:pt>
                <c:pt idx="1">
                  <c:v>1.375</c:v>
                </c:pt>
                <c:pt idx="2">
                  <c:v>0.77083333333333326</c:v>
                </c:pt>
                <c:pt idx="3">
                  <c:v>1.3125000000000002</c:v>
                </c:pt>
                <c:pt idx="4">
                  <c:v>0.6875</c:v>
                </c:pt>
                <c:pt idx="5">
                  <c:v>6.0833333333333339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[ajankaytonseuranta.xlsx]VaiheetLyhyt!PivotTable1</c:name>
    <c:fmtId val="24"/>
  </c:pivotSource>
  <c:chart>
    <c:autoTitleDeleted val="1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5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3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</c:dPt>
          <c:dLbls>
            <c:dLbl>
              <c:idx val="0"/>
              <c:layout>
                <c:manualLayout>
                  <c:x val="0.24615384780734154"/>
                  <c:y val="6.656568505459388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</c:dLbl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0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</c:dLbls>
          <c:cat>
            <c:strRef>
              <c:f>VaiheetLyhyt!$A$5:$A$11</c:f>
              <c:strCache>
                <c:ptCount val="6"/>
                <c:pt idx="0">
                  <c:v>Määrittely</c:v>
                </c:pt>
                <c:pt idx="1">
                  <c:v>Oheiskurssi</c:v>
                </c:pt>
                <c:pt idx="2">
                  <c:v>Palaverit</c:v>
                </c:pt>
                <c:pt idx="3">
                  <c:v>Projektin hallinta</c:v>
                </c:pt>
                <c:pt idx="4">
                  <c:v>Suunnittelu</c:v>
                </c:pt>
                <c:pt idx="5">
                  <c:v>Toteutus</c:v>
                </c:pt>
              </c:strCache>
            </c:strRef>
          </c:cat>
          <c:val>
            <c:numRef>
              <c:f>VaiheetLyhyt!$B$5:$B$11</c:f>
              <c:numCache>
                <c:formatCode>[h]:mm</c:formatCode>
                <c:ptCount val="6"/>
                <c:pt idx="0">
                  <c:v>0.34375</c:v>
                </c:pt>
                <c:pt idx="1">
                  <c:v>1.375</c:v>
                </c:pt>
                <c:pt idx="2">
                  <c:v>0.77083333333333326</c:v>
                </c:pt>
                <c:pt idx="3">
                  <c:v>1.3125000000000002</c:v>
                </c:pt>
                <c:pt idx="4">
                  <c:v>0.6875</c:v>
                </c:pt>
                <c:pt idx="5">
                  <c:v>6.0833333333333339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[ajankaytonseuranta.xlsx]Viikot!PivotTable1</c:name>
    <c:fmtId val="3"/>
  </c:pivotSource>
  <c:chart>
    <c:autoTitleDeleted val="1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Viikot!$A$5:$A$19</c:f>
              <c:strCache>
                <c:ptCount val="1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</c:strCache>
            </c:strRef>
          </c:cat>
          <c:val>
            <c:numRef>
              <c:f>Viikot!$B$5:$B$19</c:f>
              <c:numCache>
                <c:formatCode>[h]:mm</c:formatCode>
                <c:ptCount val="14"/>
                <c:pt idx="0">
                  <c:v>0.8125</c:v>
                </c:pt>
                <c:pt idx="1">
                  <c:v>2.541666666666667</c:v>
                </c:pt>
                <c:pt idx="2">
                  <c:v>3.0208333333333339</c:v>
                </c:pt>
                <c:pt idx="3">
                  <c:v>4.5520833333333339</c:v>
                </c:pt>
                <c:pt idx="4">
                  <c:v>6.0208333333333339</c:v>
                </c:pt>
                <c:pt idx="5">
                  <c:v>5.5208333333333304</c:v>
                </c:pt>
                <c:pt idx="6">
                  <c:v>5.7395833333333348</c:v>
                </c:pt>
                <c:pt idx="7">
                  <c:v>4.145833333333333</c:v>
                </c:pt>
                <c:pt idx="8">
                  <c:v>3.604166666666667</c:v>
                </c:pt>
                <c:pt idx="9">
                  <c:v>3.5111111111111102</c:v>
                </c:pt>
                <c:pt idx="10">
                  <c:v>4.2499999999999982</c:v>
                </c:pt>
                <c:pt idx="11">
                  <c:v>3.8437499999999996</c:v>
                </c:pt>
                <c:pt idx="12">
                  <c:v>3.979166666666667</c:v>
                </c:pt>
                <c:pt idx="13">
                  <c:v>2.7499999999999996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8095104"/>
        <c:axId val="98098176"/>
      </c:barChart>
      <c:catAx>
        <c:axId val="98095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9809817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9809817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98095104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28.4.2014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6757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28.4.2014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6820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28.4.2014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8385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28.4.2014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3897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28.4.2014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7601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28.4.2014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3615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28.4.2014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958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28.4.2014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798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28.4.2014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035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28.4.2014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2454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28.4.2014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6251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CE9C5-E19C-4E2A-BDCA-2A9CC6927138}" type="datetimeFigureOut">
              <a:rPr lang="fi-FI" smtClean="0"/>
              <a:t>28.4.2014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332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Tilakatsaus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Liikkuva-projekti</a:t>
            </a:r>
          </a:p>
          <a:p>
            <a:r>
              <a:rPr lang="fi-FI" dirty="0"/>
              <a:t>7</a:t>
            </a:r>
            <a:r>
              <a:rPr lang="fi-FI" dirty="0" smtClean="0"/>
              <a:t>. Kokous</a:t>
            </a:r>
          </a:p>
          <a:p>
            <a:r>
              <a:rPr lang="fi-FI" smtClean="0"/>
              <a:t>28.4.2014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3649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Tunteja jäljellä</a:t>
            </a:r>
            <a:endParaRPr lang="fi-F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6737103"/>
              </p:ext>
            </p:extLst>
          </p:nvPr>
        </p:nvGraphicFramePr>
        <p:xfrm>
          <a:off x="251520" y="1783830"/>
          <a:ext cx="8712969" cy="2221234"/>
        </p:xfrm>
        <a:graphic>
          <a:graphicData uri="http://schemas.openxmlformats.org/drawingml/2006/table">
            <a:tbl>
              <a:tblPr/>
              <a:tblGrid>
                <a:gridCol w="2080128"/>
                <a:gridCol w="987666"/>
                <a:gridCol w="1010262"/>
                <a:gridCol w="1157329"/>
                <a:gridCol w="955420"/>
                <a:gridCol w="955420"/>
                <a:gridCol w="1566744"/>
              </a:tblGrid>
              <a:tr h="708779"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b="1" i="0" u="none" strike="noStrike" dirty="0" smtClean="0">
                          <a:effectLst/>
                          <a:latin typeface="+mn-lt"/>
                        </a:rPr>
                        <a:t>Tehtävä</a:t>
                      </a:r>
                      <a:endParaRPr lang="fi-FI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  <a:latin typeface="+mn-lt"/>
                        </a:rPr>
                        <a:t>Mika L.</a:t>
                      </a:r>
                      <a:endParaRPr lang="fi-FI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  <a:latin typeface="+mn-lt"/>
                        </a:rPr>
                        <a:t>Erkki K.</a:t>
                      </a:r>
                      <a:endParaRPr lang="fi-FI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  <a:latin typeface="+mn-lt"/>
                        </a:rPr>
                        <a:t>Oskari L.</a:t>
                      </a:r>
                      <a:endParaRPr lang="fi-FI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  <a:latin typeface="+mn-lt"/>
                        </a:rPr>
                        <a:t>Petri P.</a:t>
                      </a:r>
                      <a:endParaRPr lang="fi-FI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  <a:latin typeface="+mn-lt"/>
                        </a:rPr>
                        <a:t>Joel K.</a:t>
                      </a:r>
                      <a:endParaRPr lang="fi-FI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1" u="none" strike="noStrike" dirty="0">
                          <a:effectLst/>
                          <a:latin typeface="+mn-lt"/>
                        </a:rPr>
                        <a:t>Grand Total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491072"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effectLst/>
                          <a:latin typeface="+mn-lt"/>
                        </a:rPr>
                        <a:t>Sovellusprojekti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effectLst/>
                          <a:latin typeface="+mn-lt"/>
                        </a:rPr>
                        <a:t>15:45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effectLst/>
                          <a:latin typeface="+mn-lt"/>
                        </a:rPr>
                        <a:t>86:15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effectLst/>
                          <a:latin typeface="+mn-lt"/>
                        </a:rPr>
                        <a:t>70:30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effectLst/>
                          <a:latin typeface="+mn-lt"/>
                        </a:rPr>
                        <a:t>6:30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effectLst/>
                          <a:latin typeface="+mn-lt"/>
                        </a:rPr>
                        <a:t>49:15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 smtClean="0">
                          <a:effectLst/>
                          <a:latin typeface="+mn-lt"/>
                        </a:rPr>
                        <a:t>228:15</a:t>
                      </a:r>
                      <a:endParaRPr lang="fi-FI" sz="2000" b="0" i="1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539075"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effectLst/>
                          <a:latin typeface="+mn-lt"/>
                        </a:rPr>
                        <a:t>Oheiskurssi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effectLst/>
                          <a:latin typeface="+mn-lt"/>
                        </a:rPr>
                        <a:t>28:15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effectLst/>
                          <a:latin typeface="+mn-lt"/>
                        </a:rPr>
                        <a:t>37:15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effectLst/>
                          <a:latin typeface="+mn-lt"/>
                        </a:rPr>
                        <a:t>33:00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effectLst/>
                          <a:latin typeface="+mn-lt"/>
                        </a:rPr>
                        <a:t>35:00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effectLst/>
                          <a:latin typeface="+mn-lt"/>
                        </a:rPr>
                        <a:t>34:15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 smtClean="0">
                          <a:effectLst/>
                          <a:latin typeface="+mn-lt"/>
                        </a:rPr>
                        <a:t>167:45</a:t>
                      </a:r>
                      <a:endParaRPr lang="fi-FI" sz="2000" b="0" i="1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482308"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 smtClean="0">
                          <a:effectLst/>
                          <a:latin typeface="+mn-lt"/>
                        </a:rPr>
                        <a:t>Grand Total</a:t>
                      </a:r>
                      <a:endParaRPr lang="fi-FI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 smtClean="0">
                          <a:effectLst/>
                          <a:latin typeface="+mn-lt"/>
                        </a:rPr>
                        <a:t>44:00</a:t>
                      </a:r>
                      <a:endParaRPr lang="fi-FI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 smtClean="0">
                          <a:effectLst/>
                          <a:latin typeface="+mn-lt"/>
                        </a:rPr>
                        <a:t>123:30</a:t>
                      </a:r>
                      <a:endParaRPr lang="fi-FI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 smtClean="0">
                          <a:effectLst/>
                          <a:latin typeface="+mn-lt"/>
                        </a:rPr>
                        <a:t>103:30</a:t>
                      </a:r>
                      <a:endParaRPr lang="fi-FI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 smtClean="0">
                          <a:effectLst/>
                          <a:latin typeface="+mn-lt"/>
                        </a:rPr>
                        <a:t>41:30</a:t>
                      </a:r>
                      <a:endParaRPr lang="fi-FI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 smtClean="0">
                          <a:effectLst/>
                          <a:latin typeface="+mn-lt"/>
                        </a:rPr>
                        <a:t>83:30</a:t>
                      </a:r>
                      <a:endParaRPr lang="fi-FI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>
                          <a:effectLst/>
                          <a:latin typeface="+mn-lt"/>
                        </a:rPr>
                        <a:t>72:30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5552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on tehty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Projektisuunnitelmasta tehty versio 1.0</a:t>
            </a:r>
          </a:p>
          <a:p>
            <a:r>
              <a:rPr lang="fi-FI" dirty="0" smtClean="0"/>
              <a:t>Vaatimusmääritelmästä käyty läpi toteutettavia osuuksia</a:t>
            </a:r>
          </a:p>
          <a:p>
            <a:r>
              <a:rPr lang="fi-FI" dirty="0" smtClean="0"/>
              <a:t>Toteutuksesta lisää seuraavalla dialla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4063175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Uudet ominaisuudet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Pätkittyjen videotiedostojen saumatonta esitystä ja HTTP kuvien haku</a:t>
            </a:r>
          </a:p>
          <a:p>
            <a:r>
              <a:rPr lang="fi-FI" dirty="0" smtClean="0"/>
              <a:t>Kalibrointipisteitä voi poistaa</a:t>
            </a:r>
          </a:p>
          <a:p>
            <a:r>
              <a:rPr lang="fi-FI" dirty="0" smtClean="0"/>
              <a:t>Videonäkymää paranneltu</a:t>
            </a:r>
          </a:p>
          <a:p>
            <a:r>
              <a:rPr lang="fi-FI" dirty="0" smtClean="0"/>
              <a:t>Asetusikkuna toteutettu</a:t>
            </a:r>
          </a:p>
          <a:p>
            <a:r>
              <a:rPr lang="fi-FI" dirty="0" err="1" smtClean="0"/>
              <a:t>Stream-ikkuna</a:t>
            </a:r>
            <a:r>
              <a:rPr lang="fi-FI" dirty="0" smtClean="0"/>
              <a:t> toteutettu</a:t>
            </a:r>
          </a:p>
          <a:p>
            <a:r>
              <a:rPr lang="fi-FI" dirty="0" err="1" smtClean="0"/>
              <a:t>Graafin</a:t>
            </a:r>
            <a:r>
              <a:rPr lang="fi-FI" dirty="0" smtClean="0"/>
              <a:t> </a:t>
            </a:r>
            <a:r>
              <a:rPr lang="fi-FI" dirty="0" err="1" smtClean="0"/>
              <a:t>markerit</a:t>
            </a:r>
            <a:r>
              <a:rPr lang="fi-FI" dirty="0" smtClean="0"/>
              <a:t> tallentuvat metatiedostoon kuten myös tallennetut videot</a:t>
            </a:r>
          </a:p>
          <a:p>
            <a:r>
              <a:rPr lang="fi-FI" dirty="0" err="1" smtClean="0"/>
              <a:t>Graafin</a:t>
            </a:r>
            <a:r>
              <a:rPr lang="fi-FI" dirty="0" smtClean="0"/>
              <a:t> ulkoasua paranneltu</a:t>
            </a:r>
          </a:p>
          <a:p>
            <a:r>
              <a:rPr lang="fi-FI" dirty="0" err="1" smtClean="0"/>
              <a:t>Bugeja</a:t>
            </a:r>
            <a:r>
              <a:rPr lang="fi-FI" dirty="0" smtClean="0"/>
              <a:t> poisteltu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648007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seuraavaksi?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smtClean="0"/>
              <a:t>Projektiraportin tekemistä</a:t>
            </a:r>
          </a:p>
          <a:p>
            <a:r>
              <a:rPr lang="fi-FI" dirty="0" smtClean="0"/>
              <a:t>Toteutus:</a:t>
            </a:r>
          </a:p>
          <a:p>
            <a:pPr lvl="1"/>
            <a:r>
              <a:rPr lang="fi-FI" dirty="0" smtClean="0"/>
              <a:t>(1) Kalibrointi</a:t>
            </a:r>
          </a:p>
          <a:p>
            <a:pPr lvl="1"/>
            <a:r>
              <a:rPr lang="fi-FI" dirty="0" smtClean="0"/>
              <a:t>(1) Videotiedostojen analysoinnin kesto voidaan määrittää</a:t>
            </a:r>
          </a:p>
          <a:p>
            <a:pPr lvl="1"/>
            <a:r>
              <a:rPr lang="fi-FI" dirty="0" smtClean="0"/>
              <a:t>(1) Nettikameroiden toiminta</a:t>
            </a:r>
          </a:p>
          <a:p>
            <a:pPr lvl="1"/>
            <a:r>
              <a:rPr lang="fi-FI" dirty="0" smtClean="0"/>
              <a:t>(1) Aloitusnäkymä</a:t>
            </a:r>
          </a:p>
          <a:p>
            <a:pPr lvl="1"/>
            <a:r>
              <a:rPr lang="fi-FI" dirty="0" smtClean="0"/>
              <a:t>(1) Videolähteille play &amp; stop</a:t>
            </a:r>
          </a:p>
          <a:p>
            <a:pPr lvl="1"/>
            <a:r>
              <a:rPr lang="fi-FI" dirty="0" smtClean="0"/>
              <a:t>(2) Aiemman mittauksen tiedot voidaan avata</a:t>
            </a:r>
          </a:p>
          <a:p>
            <a:pPr lvl="1"/>
            <a:r>
              <a:rPr lang="fi-FI" dirty="0" smtClean="0"/>
              <a:t>(2) Mittaus voidaan suorittaa uudelleen</a:t>
            </a:r>
          </a:p>
          <a:p>
            <a:pPr lvl="1"/>
            <a:r>
              <a:rPr lang="fi-FI" dirty="0" smtClean="0"/>
              <a:t>(3) Laskennan pysäytys ja jatkaminen</a:t>
            </a:r>
          </a:p>
          <a:p>
            <a:pPr lvl="1"/>
            <a:r>
              <a:rPr lang="fi-FI" dirty="0" smtClean="0"/>
              <a:t>(3) Analysoitavaa aluetta voidaan rajata?</a:t>
            </a:r>
          </a:p>
          <a:p>
            <a:r>
              <a:rPr lang="fi-FI" dirty="0" smtClean="0"/>
              <a:t>Testausta</a:t>
            </a:r>
          </a:p>
          <a:p>
            <a:r>
              <a:rPr lang="fi-FI" dirty="0" smtClean="0"/>
              <a:t>Viimeistelyä</a:t>
            </a:r>
          </a:p>
        </p:txBody>
      </p:sp>
    </p:spTree>
    <p:extLst>
      <p:ext uri="{BB962C8B-B14F-4D97-AF65-F5344CB8AC3E}">
        <p14:creationId xmlns:p14="http://schemas.microsoft.com/office/powerpoint/2010/main" val="348379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Asiat joita ei ehditä toteuttaa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(2) Lämpökuva</a:t>
            </a:r>
          </a:p>
          <a:p>
            <a:r>
              <a:rPr lang="fi-FI" dirty="0" smtClean="0"/>
              <a:t>(3) Videotallennuksen pysäytys, jos ei aktiivisuutta</a:t>
            </a:r>
          </a:p>
          <a:p>
            <a:r>
              <a:rPr lang="fi-FI" dirty="0" smtClean="0"/>
              <a:t>(3) Käyttäjä voi määrittää vuorokaudesta aikavälit, jolloin mittaus on käynnissä</a:t>
            </a:r>
          </a:p>
          <a:p>
            <a:r>
              <a:rPr lang="fi-FI" dirty="0" smtClean="0"/>
              <a:t>(3) Käyttäjä voi määrittää ne viikonpäivät, joina mittaus on käynnissä</a:t>
            </a:r>
          </a:p>
          <a:p>
            <a:r>
              <a:rPr lang="fi-FI" dirty="0" smtClean="0"/>
              <a:t>(3) Käyttäjä voi halutessaan valita videolähteen kalibrointitiedot aiemmin tallennetuista tiedoista</a:t>
            </a:r>
          </a:p>
          <a:p>
            <a:r>
              <a:rPr lang="fi-FI" dirty="0" smtClean="0"/>
              <a:t>(3) Videotallennuksen pysäytys, jos ei aktiivisuutta</a:t>
            </a:r>
          </a:p>
          <a:p>
            <a:r>
              <a:rPr lang="fi-FI" dirty="0" smtClean="0"/>
              <a:t>(4) Käyttäjä voi muokata mittauksen ajankohtaa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61698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29600" cy="1143000"/>
          </a:xfrm>
        </p:spPr>
        <p:txBody>
          <a:bodyPr/>
          <a:lstStyle/>
          <a:p>
            <a:r>
              <a:rPr lang="fi-FI" dirty="0"/>
              <a:t>Ajankäyttö vaiheittain, viikot </a:t>
            </a:r>
            <a:r>
              <a:rPr lang="fi-FI" dirty="0" smtClean="0"/>
              <a:t>4-17</a:t>
            </a:r>
            <a:endParaRPr lang="fi-FI" dirty="0"/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774307"/>
              </p:ext>
            </p:extLst>
          </p:nvPr>
        </p:nvGraphicFramePr>
        <p:xfrm>
          <a:off x="-181485" y="620688"/>
          <a:ext cx="9304299" cy="6696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038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Ajankäytön jakautuminen, viikot 15-17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649219"/>
              </p:ext>
            </p:extLst>
          </p:nvPr>
        </p:nvGraphicFramePr>
        <p:xfrm>
          <a:off x="-160299" y="620688"/>
          <a:ext cx="9304299" cy="6678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034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</a:t>
            </a:r>
            <a:r>
              <a:rPr lang="fi-FI" dirty="0" err="1" smtClean="0"/>
              <a:t>viikottain</a:t>
            </a:r>
            <a:endParaRPr lang="fi-FI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178071"/>
              </p:ext>
            </p:extLst>
          </p:nvPr>
        </p:nvGraphicFramePr>
        <p:xfrm>
          <a:off x="-127930" y="1052737"/>
          <a:ext cx="9304299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533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</a:t>
            </a:r>
            <a:r>
              <a:rPr lang="fi-FI" dirty="0" err="1" smtClean="0"/>
              <a:t>viikottain</a:t>
            </a:r>
            <a:endParaRPr lang="fi-FI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5277940"/>
              </p:ext>
            </p:extLst>
          </p:nvPr>
        </p:nvGraphicFramePr>
        <p:xfrm>
          <a:off x="467544" y="1124744"/>
          <a:ext cx="8280920" cy="57410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60"/>
                <a:gridCol w="1188703"/>
                <a:gridCol w="1029638"/>
                <a:gridCol w="1182989"/>
                <a:gridCol w="1007731"/>
                <a:gridCol w="920103"/>
                <a:gridCol w="1511596"/>
              </a:tblGrid>
              <a:tr h="306560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effectLst/>
                        </a:rPr>
                        <a:t>Viikko</a:t>
                      </a:r>
                      <a:endParaRPr lang="fi-FI" sz="2000" b="1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Mika L.</a:t>
                      </a:r>
                      <a:endParaRPr lang="fi-FI" sz="2000" b="1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Erkki K.</a:t>
                      </a:r>
                      <a:endParaRPr lang="fi-FI" sz="2000" b="1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Oskari L.</a:t>
                      </a:r>
                      <a:endParaRPr lang="fi-FI" sz="2000" b="1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Petri P.</a:t>
                      </a:r>
                      <a:endParaRPr lang="fi-FI" sz="2000" b="1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Joel K.</a:t>
                      </a:r>
                      <a:endParaRPr lang="fi-FI" sz="2000" b="1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i="1" u="none" strike="noStrike" dirty="0">
                          <a:effectLst/>
                        </a:rPr>
                        <a:t>Grand Total</a:t>
                      </a:r>
                      <a:endParaRPr lang="fi-FI" sz="2000" b="1" i="1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350775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effectLst/>
                        </a:rPr>
                        <a:t>4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3:30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3:30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3:30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4:00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5:00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i="1" u="none" strike="noStrike" dirty="0">
                          <a:effectLst/>
                        </a:rPr>
                        <a:t>19:30</a:t>
                      </a:r>
                      <a:endParaRPr lang="fi-FI" sz="2000" b="0" i="1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350775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12:00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12:00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11:15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10:30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14:30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60:15</a:t>
                      </a:r>
                    </a:p>
                  </a:txBody>
                  <a:tcPr marL="9525" marR="9525" marT="9525" marB="0" anchor="b"/>
                </a:tc>
              </a:tr>
              <a:tr h="350775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20:00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13:00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12:30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16:30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11:15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73:15</a:t>
                      </a:r>
                    </a:p>
                  </a:txBody>
                  <a:tcPr marL="9525" marR="9525" marT="9525" marB="0" anchor="b"/>
                </a:tc>
              </a:tr>
              <a:tr h="350775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effectLst/>
                          <a:latin typeface="+mn-lt"/>
                        </a:rPr>
                        <a:t>7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  <a:latin typeface="+mn-lt"/>
                        </a:rPr>
                        <a:t>26:15</a:t>
                      </a:r>
                      <a:endParaRPr lang="fi-FI" sz="20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  <a:latin typeface="+mn-lt"/>
                        </a:rPr>
                        <a:t>15:15</a:t>
                      </a:r>
                      <a:endParaRPr lang="fi-FI" sz="20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  <a:latin typeface="+mn-lt"/>
                        </a:rPr>
                        <a:t>31:30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  <a:latin typeface="+mn-lt"/>
                        </a:rPr>
                        <a:t>25:30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  <a:latin typeface="+mn-lt"/>
                        </a:rPr>
                        <a:t>10:45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i="1" u="none" strike="noStrike" dirty="0">
                          <a:effectLst/>
                          <a:latin typeface="+mn-lt"/>
                        </a:rPr>
                        <a:t>109:15</a:t>
                      </a:r>
                      <a:endParaRPr lang="fi-FI" sz="2000" b="0" i="1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0775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21:45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20:00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22:00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61:00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25:15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150:00</a:t>
                      </a:r>
                    </a:p>
                  </a:txBody>
                  <a:tcPr marL="9525" marR="9525" marT="9525" marB="0" anchor="b"/>
                </a:tc>
              </a:tr>
              <a:tr h="350775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27:45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17:15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21:00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47:30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17:30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131:00</a:t>
                      </a:r>
                    </a:p>
                  </a:txBody>
                  <a:tcPr marL="9525" marR="9525" marT="9525" marB="0" anchor="b"/>
                </a:tc>
              </a:tr>
              <a:tr h="350775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24:45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22:30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22:00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45:00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26:00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140:15</a:t>
                      </a:r>
                    </a:p>
                  </a:txBody>
                  <a:tcPr marL="9525" marR="9525" marT="9525" marB="0" anchor="b"/>
                </a:tc>
              </a:tr>
              <a:tr h="371409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20:45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20:45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20:30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21:00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17:30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100:30</a:t>
                      </a:r>
                    </a:p>
                  </a:txBody>
                  <a:tcPr marL="9525" marR="9525" marT="9525" marB="0" anchor="b"/>
                </a:tc>
              </a:tr>
              <a:tr h="371409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19:00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20:00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12:00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7:30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28:00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86:30</a:t>
                      </a:r>
                    </a:p>
                  </a:txBody>
                  <a:tcPr marL="9525" marR="9525" marT="9525" marB="0" anchor="b"/>
                </a:tc>
              </a:tr>
              <a:tr h="371409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26:15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20:00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15:30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5:00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19:31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86:16</a:t>
                      </a:r>
                    </a:p>
                  </a:txBody>
                  <a:tcPr marL="9525" marR="9525" marT="9525" marB="0" anchor="b"/>
                </a:tc>
              </a:tr>
              <a:tr h="371409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24:30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21:15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20:45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15:30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20:00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102:00</a:t>
                      </a:r>
                    </a:p>
                  </a:txBody>
                  <a:tcPr marL="9525" marR="9525" marT="9525" marB="0" anchor="b"/>
                </a:tc>
              </a:tr>
              <a:tr h="371409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24:30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1:15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18:00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23:30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25:00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92:15</a:t>
                      </a:r>
                    </a:p>
                  </a:txBody>
                  <a:tcPr marL="0" marR="0" marT="0" marB="0" anchor="b"/>
                </a:tc>
              </a:tr>
              <a:tr h="371409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22:30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9:45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23:30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18:30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21:15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95:30</a:t>
                      </a:r>
                    </a:p>
                  </a:txBody>
                  <a:tcPr marL="0" marR="0" marT="0" marB="0" anchor="b"/>
                </a:tc>
              </a:tr>
              <a:tr h="371409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22:30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19:00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2:30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7:00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15:00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66:00</a:t>
                      </a:r>
                    </a:p>
                  </a:txBody>
                  <a:tcPr marL="0" marR="0" marT="0" marB="0" anchor="b"/>
                </a:tc>
              </a:tr>
              <a:tr h="371409"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b="1" i="0" u="none" strike="noStrike" dirty="0">
                          <a:effectLst/>
                          <a:latin typeface="+mn-lt"/>
                        </a:rPr>
                        <a:t>Grand Total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>
                          <a:effectLst/>
                          <a:latin typeface="+mn-lt"/>
                        </a:rPr>
                        <a:t>296:00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>
                          <a:effectLst/>
                          <a:latin typeface="+mn-lt"/>
                        </a:rPr>
                        <a:t>215:30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>
                          <a:effectLst/>
                          <a:latin typeface="+mn-lt"/>
                        </a:rPr>
                        <a:t>236:30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>
                          <a:effectLst/>
                          <a:latin typeface="+mn-lt"/>
                        </a:rPr>
                        <a:t>298:30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>
                          <a:effectLst/>
                          <a:latin typeface="+mn-lt"/>
                        </a:rPr>
                        <a:t>256:31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>
                          <a:effectLst/>
                          <a:latin typeface="+mn-lt"/>
                        </a:rPr>
                        <a:t>1303:01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14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389</Words>
  <Application>Microsoft Office PowerPoint</Application>
  <PresentationFormat>On-screen Show (4:3)</PresentationFormat>
  <Paragraphs>188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Tilakatsaus</vt:lpstr>
      <vt:lpstr>Mitä on tehty?</vt:lpstr>
      <vt:lpstr>Uudet ominaisuudet</vt:lpstr>
      <vt:lpstr>Mitä seuraavaksi?</vt:lpstr>
      <vt:lpstr>Asiat joita ei ehditä toteuttaa</vt:lpstr>
      <vt:lpstr>Ajankäyttö vaiheittain, viikot 4-17</vt:lpstr>
      <vt:lpstr>Ajankäytön jakautuminen, viikot 15-17</vt:lpstr>
      <vt:lpstr>Ajankäyttö viikottain</vt:lpstr>
      <vt:lpstr>Ajankäyttö viikottain</vt:lpstr>
      <vt:lpstr>Tunteja jäljellä</vt:lpstr>
    </vt:vector>
  </TitlesOfParts>
  <Company>University of Jyväskylä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Tilakatsaus</dc:title>
  <dc:creator>Koskenkorva Erkki</dc:creator>
  <cp:lastModifiedBy>Koskenkorva Erkki</cp:lastModifiedBy>
  <cp:revision>19</cp:revision>
  <dcterms:created xsi:type="dcterms:W3CDTF">2014-02-25T10:22:00Z</dcterms:created>
  <dcterms:modified xsi:type="dcterms:W3CDTF">2014-04-28T12:52:20Z</dcterms:modified>
</cp:coreProperties>
</file>