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6" r:id="rId6"/>
    <p:sldId id="267" r:id="rId7"/>
    <p:sldId id="268" r:id="rId8"/>
    <p:sldId id="263" r:id="rId9"/>
    <p:sldId id="261" r:id="rId10"/>
    <p:sldId id="269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6" autoAdjust="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monshare.ad.jyu.fi\Share3\mit-projektit-liikkuva\ajankaytto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6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5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9726816603808636"/>
                  <c:y val="6.521901364283365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7"/>
              <c:layout>
                <c:manualLayout>
                  <c:x val="-0.20300712606075966"/>
                  <c:y val="5.66394321725243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8"/>
              <c:delete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VaiheetLyhyt!$A$5:$A$14</c:f>
              <c:strCache>
                <c:ptCount val="9"/>
                <c:pt idx="0">
                  <c:v>Määrittely</c:v>
                </c:pt>
                <c:pt idx="1">
                  <c:v>Oheiskurssi</c:v>
                </c:pt>
                <c:pt idx="2">
                  <c:v>Palaverit</c:v>
                </c:pt>
                <c:pt idx="3">
                  <c:v>Perehtyminen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  <c:pt idx="7">
                  <c:v>Viimeistely</c:v>
                </c:pt>
                <c:pt idx="8">
                  <c:v>(blank)</c:v>
                </c:pt>
              </c:strCache>
            </c:strRef>
          </c:cat>
          <c:val>
            <c:numRef>
              <c:f>VaiheetLyhyt!$B$5:$B$14</c:f>
              <c:numCache>
                <c:formatCode>[h]:mm</c:formatCode>
                <c:ptCount val="9"/>
                <c:pt idx="0">
                  <c:v>3.322916666666667</c:v>
                </c:pt>
                <c:pt idx="1">
                  <c:v>8.0104166666666625</c:v>
                </c:pt>
                <c:pt idx="2">
                  <c:v>5.427083333333333</c:v>
                </c:pt>
                <c:pt idx="3">
                  <c:v>5.1874999999999991</c:v>
                </c:pt>
                <c:pt idx="4">
                  <c:v>10.527777777777773</c:v>
                </c:pt>
                <c:pt idx="5">
                  <c:v>5.8791666666666691</c:v>
                </c:pt>
                <c:pt idx="6">
                  <c:v>22.343749999999996</c:v>
                </c:pt>
                <c:pt idx="7">
                  <c:v>1.5520833333333333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50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21928530026818785"/>
                  <c:y val="9.63321406317172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dLbl>
              <c:idx val="3"/>
              <c:layout>
                <c:manualLayout>
                  <c:x val="0.14853456450614924"/>
                  <c:y val="-7.250356844408592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VaiheetLyhyt!$A$5:$A$11</c:f>
              <c:strCache>
                <c:ptCount val="6"/>
                <c:pt idx="0">
                  <c:v>Oheiskurssi</c:v>
                </c:pt>
                <c:pt idx="1">
                  <c:v>Palaverit</c:v>
                </c:pt>
                <c:pt idx="2">
                  <c:v>Projektin hallinta</c:v>
                </c:pt>
                <c:pt idx="3">
                  <c:v>Suunnittelu</c:v>
                </c:pt>
                <c:pt idx="4">
                  <c:v>Toteutus</c:v>
                </c:pt>
                <c:pt idx="5">
                  <c:v>Viimeistely</c:v>
                </c:pt>
              </c:strCache>
            </c:strRef>
          </c:cat>
          <c:val>
            <c:numRef>
              <c:f>VaiheetLyhyt!$B$5:$B$11</c:f>
              <c:numCache>
                <c:formatCode>[h]:mm</c:formatCode>
                <c:ptCount val="6"/>
                <c:pt idx="0">
                  <c:v>0.41666666666666669</c:v>
                </c:pt>
                <c:pt idx="1">
                  <c:v>0.66666666666666663</c:v>
                </c:pt>
                <c:pt idx="2">
                  <c:v>2.0625000000000004</c:v>
                </c:pt>
                <c:pt idx="3">
                  <c:v>0.125</c:v>
                </c:pt>
                <c:pt idx="4">
                  <c:v>2.583333333333333</c:v>
                </c:pt>
                <c:pt idx="5">
                  <c:v>1.3229166666666667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4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2.7299208677623106E-3"/>
                  <c:y val="-1.9625616047744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948813016434661E-3"/>
                  <c:y val="1.9625616047744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299208677623106E-3"/>
                  <c:y val="-2.398686405835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7444992042439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3.4889984084878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299208677623106E-3"/>
                  <c:y val="-3.70706080901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4.1431856100793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Viikot!$A$5:$A$21</c:f>
              <c:strCache>
                <c:ptCount val="16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</c:strCache>
            </c:strRef>
          </c:cat>
          <c:val>
            <c:numRef>
              <c:f>Viikot!$B$5:$B$21</c:f>
              <c:numCache>
                <c:formatCode>[h]:mm</c:formatCode>
                <c:ptCount val="16"/>
                <c:pt idx="0">
                  <c:v>0.8125</c:v>
                </c:pt>
                <c:pt idx="1">
                  <c:v>2.541666666666667</c:v>
                </c:pt>
                <c:pt idx="2">
                  <c:v>3.0208333333333339</c:v>
                </c:pt>
                <c:pt idx="3">
                  <c:v>4.5520833333333339</c:v>
                </c:pt>
                <c:pt idx="4">
                  <c:v>6.0208333333333339</c:v>
                </c:pt>
                <c:pt idx="5">
                  <c:v>5.5208333333333304</c:v>
                </c:pt>
                <c:pt idx="6">
                  <c:v>5.7395833333333348</c:v>
                </c:pt>
                <c:pt idx="7">
                  <c:v>4.145833333333333</c:v>
                </c:pt>
                <c:pt idx="8">
                  <c:v>3.604166666666667</c:v>
                </c:pt>
                <c:pt idx="9">
                  <c:v>3.5111111111111102</c:v>
                </c:pt>
                <c:pt idx="10">
                  <c:v>4.2499999999999982</c:v>
                </c:pt>
                <c:pt idx="11">
                  <c:v>3.8437499999999996</c:v>
                </c:pt>
                <c:pt idx="12">
                  <c:v>3.9895833333333339</c:v>
                </c:pt>
                <c:pt idx="13">
                  <c:v>2.75</c:v>
                </c:pt>
                <c:pt idx="14">
                  <c:v>3.9583333333333335</c:v>
                </c:pt>
                <c:pt idx="15">
                  <c:v>3.3124999999999996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605120"/>
        <c:axId val="95608192"/>
      </c:barChart>
      <c:catAx>
        <c:axId val="95605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56081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56081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560512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13.5.2014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/>
              <a:t>8</a:t>
            </a:r>
            <a:r>
              <a:rPr lang="fi-FI" dirty="0" smtClean="0"/>
              <a:t>. Kokous</a:t>
            </a:r>
          </a:p>
          <a:p>
            <a:r>
              <a:rPr lang="fi-FI" dirty="0" smtClean="0"/>
              <a:t>13.5.2014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Tunteja jäljellä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090801"/>
              </p:ext>
            </p:extLst>
          </p:nvPr>
        </p:nvGraphicFramePr>
        <p:xfrm>
          <a:off x="251520" y="1783830"/>
          <a:ext cx="8712969" cy="2221234"/>
        </p:xfrm>
        <a:graphic>
          <a:graphicData uri="http://schemas.openxmlformats.org/drawingml/2006/table">
            <a:tbl>
              <a:tblPr/>
              <a:tblGrid>
                <a:gridCol w="2080128"/>
                <a:gridCol w="987666"/>
                <a:gridCol w="1010262"/>
                <a:gridCol w="1157329"/>
                <a:gridCol w="955420"/>
                <a:gridCol w="955420"/>
                <a:gridCol w="1566744"/>
              </a:tblGrid>
              <a:tr h="708779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Tehtävä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Mika L.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Erkki K.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Oskari L.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Petri P.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  <a:latin typeface="+mn-lt"/>
                        </a:rPr>
                        <a:t>Joel K.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1" u="none" strike="noStrike" dirty="0"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91072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Sovellusprojekti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5:30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41:15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37:15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32:00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 smtClean="0">
                          <a:effectLst/>
                          <a:latin typeface="+mn-lt"/>
                        </a:rPr>
                        <a:t>23:30</a:t>
                      </a:r>
                      <a:endParaRPr lang="fi-FI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1" u="none" strike="noStrike" dirty="0" smtClean="0">
                          <a:effectLst/>
                          <a:latin typeface="+mn-lt"/>
                        </a:rPr>
                        <a:t>64:30</a:t>
                      </a:r>
                      <a:endParaRPr lang="fi-FI" sz="2000" b="1" i="1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39075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Oheiskurssi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24:45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37:15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30:00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33:30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32:15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 smtClean="0">
                          <a:effectLst/>
                          <a:latin typeface="+mn-lt"/>
                        </a:rPr>
                        <a:t>157:45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82308"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Grand Total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19:25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78:30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67:15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1:30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55:45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 smtClean="0">
                          <a:effectLst/>
                          <a:latin typeface="+mn-lt"/>
                        </a:rPr>
                        <a:t>222:15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171" marR="9171" marT="91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5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Projektiraportista versio 0.1.0</a:t>
            </a:r>
          </a:p>
          <a:p>
            <a:r>
              <a:rPr lang="fi-FI" dirty="0" smtClean="0"/>
              <a:t>Vaatimusmääritelmästä käyty läpi toteutettavia osuuksia</a:t>
            </a:r>
          </a:p>
          <a:p>
            <a:r>
              <a:rPr lang="fi-FI" dirty="0" smtClean="0"/>
              <a:t>Palloilusalin kameroita käytiin kokeilemassa</a:t>
            </a:r>
          </a:p>
          <a:p>
            <a:r>
              <a:rPr lang="fi-FI" dirty="0" smtClean="0"/>
              <a:t>Toteutuksesta lisää seuraavalla dialla</a:t>
            </a:r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Uudet ominaisuudet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Videotiedostojen analysoinnin kesto voidaan </a:t>
            </a:r>
            <a:r>
              <a:rPr lang="fi-FI" dirty="0" smtClean="0"/>
              <a:t>määrittää</a:t>
            </a:r>
          </a:p>
          <a:p>
            <a:r>
              <a:rPr lang="fi-FI" dirty="0" smtClean="0"/>
              <a:t>Videotiedostojen toiston ja kelauksen</a:t>
            </a:r>
            <a:r>
              <a:rPr lang="fi-FI" dirty="0"/>
              <a:t> </a:t>
            </a:r>
            <a:r>
              <a:rPr lang="fi-FI" dirty="0" smtClean="0"/>
              <a:t>mahdollistaminen</a:t>
            </a:r>
            <a:endParaRPr lang="fi-FI" dirty="0" smtClean="0"/>
          </a:p>
          <a:p>
            <a:r>
              <a:rPr lang="fi-FI" dirty="0" smtClean="0"/>
              <a:t>Videolähteille play &amp; stop</a:t>
            </a:r>
          </a:p>
          <a:p>
            <a:r>
              <a:rPr lang="fi-FI" dirty="0" smtClean="0"/>
              <a:t>Aiemman mittauksen tiedot voidaan avata</a:t>
            </a:r>
          </a:p>
          <a:p>
            <a:r>
              <a:rPr lang="fi-FI" dirty="0" smtClean="0"/>
              <a:t>Mittaus voidaan suorittaa uudelleen</a:t>
            </a:r>
          </a:p>
          <a:p>
            <a:r>
              <a:rPr lang="fi-FI" dirty="0" err="1" smtClean="0"/>
              <a:t>Graafia</a:t>
            </a:r>
            <a:r>
              <a:rPr lang="fi-FI" dirty="0" smtClean="0"/>
              <a:t> paranneltu</a:t>
            </a:r>
          </a:p>
          <a:p>
            <a:r>
              <a:rPr lang="fi-FI" dirty="0" err="1" smtClean="0"/>
              <a:t>Bugeja</a:t>
            </a:r>
            <a:r>
              <a:rPr lang="fi-FI" dirty="0" smtClean="0"/>
              <a:t> poisteltu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4800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Projektiraportin tekemistä</a:t>
            </a:r>
          </a:p>
          <a:p>
            <a:r>
              <a:rPr lang="fi-FI" dirty="0" smtClean="0"/>
              <a:t>Viimeistely:</a:t>
            </a:r>
          </a:p>
          <a:p>
            <a:pPr lvl="1"/>
            <a:r>
              <a:rPr lang="fi-FI" dirty="0" smtClean="0"/>
              <a:t>Koodin viimeistelyä ja </a:t>
            </a:r>
            <a:r>
              <a:rPr lang="fi-FI" dirty="0" err="1" smtClean="0"/>
              <a:t>bugien</a:t>
            </a:r>
            <a:r>
              <a:rPr lang="fi-FI" dirty="0" smtClean="0"/>
              <a:t> poistoa</a:t>
            </a:r>
          </a:p>
          <a:p>
            <a:r>
              <a:rPr lang="fi-FI" dirty="0" smtClean="0"/>
              <a:t>Järjestelmätestausta</a:t>
            </a:r>
          </a:p>
          <a:p>
            <a:r>
              <a:rPr lang="fi-FI" dirty="0" smtClean="0"/>
              <a:t>Sovellusraportin tekemistä</a:t>
            </a:r>
          </a:p>
          <a:p>
            <a:r>
              <a:rPr lang="fi-FI" dirty="0" smtClean="0"/>
              <a:t>Loppuesittely</a:t>
            </a:r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Asiat joita ei ehditä toteuttaa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Käytettävyystestaus</a:t>
            </a:r>
          </a:p>
          <a:p>
            <a:r>
              <a:rPr lang="fi-FI" dirty="0" smtClean="0"/>
              <a:t>(1) Kalibrointi</a:t>
            </a:r>
          </a:p>
          <a:p>
            <a:r>
              <a:rPr lang="fi-FI" dirty="0" smtClean="0"/>
              <a:t>(1) </a:t>
            </a:r>
            <a:r>
              <a:rPr lang="fi-FI" smtClean="0"/>
              <a:t>Nettikameroiden toiminta</a:t>
            </a:r>
            <a:endParaRPr lang="fi-FI" dirty="0" smtClean="0"/>
          </a:p>
          <a:p>
            <a:r>
              <a:rPr lang="fi-FI" dirty="0" smtClean="0"/>
              <a:t>(1) Aloitusnäkymä</a:t>
            </a:r>
          </a:p>
          <a:p>
            <a:r>
              <a:rPr lang="fi-FI" dirty="0" smtClean="0"/>
              <a:t>(2) Lämpökuva</a:t>
            </a:r>
          </a:p>
          <a:p>
            <a:r>
              <a:rPr lang="fi-FI" dirty="0" smtClean="0"/>
              <a:t>(3) Laskennan pysäytys ja jatkaminen</a:t>
            </a:r>
          </a:p>
          <a:p>
            <a:r>
              <a:rPr lang="fi-FI" dirty="0" smtClean="0"/>
              <a:t>(3) Analysoitavan alueen rajaaminen kuvasta</a:t>
            </a:r>
          </a:p>
          <a:p>
            <a:r>
              <a:rPr lang="fi-FI" dirty="0" smtClean="0"/>
              <a:t>(3) Videotallennuksen pysäytys, jos ei aktiivisuutta</a:t>
            </a:r>
          </a:p>
          <a:p>
            <a:r>
              <a:rPr lang="fi-FI" dirty="0" smtClean="0"/>
              <a:t>(3) Käyttäjä voi määrittää vuorokaudesta aikavälit, jolloin mittaus on käynnissä</a:t>
            </a:r>
          </a:p>
          <a:p>
            <a:r>
              <a:rPr lang="fi-FI" dirty="0" smtClean="0"/>
              <a:t>(3) Käyttäjä voi määrittää ne viikonpäivät, joina mittaus on käynnissä</a:t>
            </a:r>
          </a:p>
          <a:p>
            <a:r>
              <a:rPr lang="fi-FI" dirty="0" smtClean="0"/>
              <a:t>(4) Käyttäjä voi muokata mittauksen ajankohtaa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169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fi-FI" dirty="0"/>
              <a:t>Ajankäyttö vaiheittain, viikot </a:t>
            </a:r>
            <a:r>
              <a:rPr lang="fi-FI" dirty="0" smtClean="0"/>
              <a:t>4-19</a:t>
            </a:r>
            <a:endParaRPr lang="fi-FI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155"/>
              </p:ext>
            </p:extLst>
          </p:nvPr>
        </p:nvGraphicFramePr>
        <p:xfrm>
          <a:off x="-160299" y="692696"/>
          <a:ext cx="9304299" cy="656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03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Ajankäytön jakautuminen, viikot 18-19</a:t>
            </a:r>
            <a:endParaRPr lang="fi-FI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41740"/>
              </p:ext>
            </p:extLst>
          </p:nvPr>
        </p:nvGraphicFramePr>
        <p:xfrm>
          <a:off x="-130663" y="620688"/>
          <a:ext cx="930429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3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676557"/>
              </p:ext>
            </p:extLst>
          </p:nvPr>
        </p:nvGraphicFramePr>
        <p:xfrm>
          <a:off x="-154832" y="1033979"/>
          <a:ext cx="9304299" cy="5824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3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729622"/>
              </p:ext>
            </p:extLst>
          </p:nvPr>
        </p:nvGraphicFramePr>
        <p:xfrm>
          <a:off x="395536" y="1124745"/>
          <a:ext cx="8280920" cy="567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Mika L.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Erkki K.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Oskari L.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Petri P.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Joel K.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Grand Total</a:t>
                      </a:r>
                      <a:endParaRPr lang="fi-FI" sz="2000" b="1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4:00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5:00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</a:rPr>
                        <a:t>19:30</a:t>
                      </a:r>
                      <a:endParaRPr lang="fi-FI" sz="2000" b="0" i="1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60:15</a:t>
                      </a: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73:15</a:t>
                      </a: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  <a:latin typeface="+mn-lt"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25:30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  <a:latin typeface="+mn-lt"/>
                        </a:rPr>
                        <a:t>10:45</a:t>
                      </a:r>
                      <a:endParaRPr lang="fi-FI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i="1" u="none" strike="noStrike" dirty="0">
                          <a:effectLst/>
                          <a:latin typeface="+mn-lt"/>
                        </a:rPr>
                        <a:t>109:15</a:t>
                      </a:r>
                      <a:endParaRPr lang="fi-FI" sz="2000" b="0" i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61:00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25:15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150:00</a:t>
                      </a: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27:45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17:15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47:30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131:00</a:t>
                      </a:r>
                    </a:p>
                  </a:txBody>
                  <a:tcPr marL="9525" marR="9525" marT="9525" marB="0" anchor="b"/>
                </a:tc>
              </a:tr>
              <a:tr h="307442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45:00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140:15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100:30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86:30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26:15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86:16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15:30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1" u="none" strike="noStrike" dirty="0">
                          <a:effectLst/>
                          <a:latin typeface="+mn-lt"/>
                        </a:rPr>
                        <a:t>102:00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24:30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18:00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23:30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25:00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92:15</a:t>
                      </a:r>
                    </a:p>
                  </a:txBody>
                  <a:tcPr marL="0" marR="0" marT="0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9:45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23:30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18:30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21:15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95:30</a:t>
                      </a:r>
                    </a:p>
                  </a:txBody>
                  <a:tcPr marL="0" marR="0" marT="0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22:30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19:00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2:30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7:00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n-lt"/>
                        </a:rPr>
                        <a:t>66:00</a:t>
                      </a:r>
                    </a:p>
                  </a:txBody>
                  <a:tcPr marL="0" marR="0" marT="0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23:30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22:00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95:00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27:00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>
                          <a:effectLst/>
                          <a:latin typeface="+mj-lt"/>
                        </a:rPr>
                        <a:t>13:45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0" i="0" u="none" strike="noStrike" dirty="0">
                          <a:effectLst/>
                          <a:latin typeface="+mj-lt"/>
                        </a:rPr>
                        <a:t>79:30</a:t>
                      </a:r>
                    </a:p>
                  </a:txBody>
                  <a:tcPr marL="9525" marR="9525" marT="9525" marB="0" anchor="b"/>
                </a:tc>
              </a:tr>
              <a:tr h="315708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>
                          <a:effectLst/>
                          <a:latin typeface="+mj-lt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320:45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261:30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272:45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338:30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284:16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i="0" u="none" strike="noStrike" dirty="0">
                          <a:effectLst/>
                          <a:latin typeface="+mj-lt"/>
                        </a:rPr>
                        <a:t>1477:46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360</Words>
  <Application>Microsoft Office PowerPoint</Application>
  <PresentationFormat>On-screen Show (4:3)</PresentationFormat>
  <Paragraphs>208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Tilakatsaus</vt:lpstr>
      <vt:lpstr>Mitä on tehty?</vt:lpstr>
      <vt:lpstr>Uudet ominaisuudet</vt:lpstr>
      <vt:lpstr>Mitä seuraavaksi?</vt:lpstr>
      <vt:lpstr>Asiat joita ei ehditä toteuttaa</vt:lpstr>
      <vt:lpstr>Ajankäyttö vaiheittain, viikot 4-19</vt:lpstr>
      <vt:lpstr>Ajankäytön jakautuminen, viikot 18-19</vt:lpstr>
      <vt:lpstr>Ajankäyttö viikottain</vt:lpstr>
      <vt:lpstr>Ajankäyttö viikottain</vt:lpstr>
      <vt:lpstr>Tunteja jäljellä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Koskenkorva Erkki</cp:lastModifiedBy>
  <cp:revision>27</cp:revision>
  <dcterms:created xsi:type="dcterms:W3CDTF">2014-02-25T10:22:00Z</dcterms:created>
  <dcterms:modified xsi:type="dcterms:W3CDTF">2014-05-13T08:06:05Z</dcterms:modified>
</cp:coreProperties>
</file>