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3" r:id="rId7"/>
    <p:sldId id="261" r:id="rId8"/>
    <p:sldId id="269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86" autoAdjust="0"/>
  </p:normalViewPr>
  <p:slideViewPr>
    <p:cSldViewPr>
      <p:cViewPr>
        <p:scale>
          <a:sx n="70" d="100"/>
          <a:sy n="70" d="100"/>
        </p:scale>
        <p:origin x="-1422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ajankaytonseuran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ajankaytonseuran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ajankaytonseura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4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19789647774646968"/>
                  <c:y val="8.6746853006670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8"/>
              <c:layout>
                <c:manualLayout>
                  <c:x val="-0.18398538138123033"/>
                  <c:y val="8.8663910531680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9"/>
              <c:delete val="1"/>
            </c:dLbl>
            <c:numFmt formatCode="0%" sourceLinked="0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VaiheetLyhyt!$A$5:$A$15</c:f>
              <c:strCache>
                <c:ptCount val="10"/>
                <c:pt idx="0">
                  <c:v>Määrittely</c:v>
                </c:pt>
                <c:pt idx="1">
                  <c:v>Oheiskurssi</c:v>
                </c:pt>
                <c:pt idx="2">
                  <c:v>Palaverit</c:v>
                </c:pt>
                <c:pt idx="3">
                  <c:v>Perehtyminen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Testaus</c:v>
                </c:pt>
                <c:pt idx="7">
                  <c:v>Toteutus</c:v>
                </c:pt>
                <c:pt idx="8">
                  <c:v>Viimeistely</c:v>
                </c:pt>
                <c:pt idx="9">
                  <c:v>(blank)</c:v>
                </c:pt>
              </c:strCache>
            </c:strRef>
          </c:cat>
          <c:val>
            <c:numRef>
              <c:f>VaiheetLyhyt!$B$5:$B$15</c:f>
              <c:numCache>
                <c:formatCode>[h]:mm</c:formatCode>
                <c:ptCount val="10"/>
                <c:pt idx="0">
                  <c:v>3.5104166666666674</c:v>
                </c:pt>
                <c:pt idx="1">
                  <c:v>8.0104166666666625</c:v>
                </c:pt>
                <c:pt idx="2">
                  <c:v>5.8749999999999991</c:v>
                </c:pt>
                <c:pt idx="3">
                  <c:v>5.1874999999999991</c:v>
                </c:pt>
                <c:pt idx="4">
                  <c:v>13.111111111111105</c:v>
                </c:pt>
                <c:pt idx="5">
                  <c:v>5.8791666666666691</c:v>
                </c:pt>
                <c:pt idx="6">
                  <c:v>0.63541666666666663</c:v>
                </c:pt>
                <c:pt idx="7">
                  <c:v>22.468749999999996</c:v>
                </c:pt>
                <c:pt idx="8">
                  <c:v>3.84375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10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20904594747008884"/>
                  <c:y val="6.492715705580942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numFmt formatCode="0%" sourceLinked="0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VaiheetLyhyt!$A$5:$A$11</c:f>
              <c:strCache>
                <c:ptCount val="6"/>
                <c:pt idx="0">
                  <c:v>Määrittely</c:v>
                </c:pt>
                <c:pt idx="1">
                  <c:v>Palaverit</c:v>
                </c:pt>
                <c:pt idx="2">
                  <c:v>Projektin hallinta</c:v>
                </c:pt>
                <c:pt idx="3">
                  <c:v>Testaus</c:v>
                </c:pt>
                <c:pt idx="4">
                  <c:v>Toteutus</c:v>
                </c:pt>
                <c:pt idx="5">
                  <c:v>Viimeistely</c:v>
                </c:pt>
              </c:strCache>
            </c:strRef>
          </c:cat>
          <c:val>
            <c:numRef>
              <c:f>VaiheetLyhyt!$B$5:$B$11</c:f>
              <c:numCache>
                <c:formatCode>[h]:mm</c:formatCode>
                <c:ptCount val="6"/>
                <c:pt idx="0">
                  <c:v>0.1875</c:v>
                </c:pt>
                <c:pt idx="1">
                  <c:v>0.61458333333333326</c:v>
                </c:pt>
                <c:pt idx="2">
                  <c:v>2.78125</c:v>
                </c:pt>
                <c:pt idx="3">
                  <c:v>0.63541666666666674</c:v>
                </c:pt>
                <c:pt idx="4">
                  <c:v>0.20833333333333331</c:v>
                </c:pt>
                <c:pt idx="5">
                  <c:v>2.520833333333333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[ajankaytonseuranta.xlsx]Viikot!PivotTable1</c:name>
    <c:fmtId val="4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1.3649604338811553E-3"/>
                  <c:y val="-1.9357605252532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150845028059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649604338811553E-3"/>
                  <c:y val="-3.6564365477006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649604338811553E-3"/>
                  <c:y val="-1.9357605252532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649604338811553E-3"/>
                  <c:y val="-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299208677623106E-3"/>
                  <c:y val="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0948813016434661E-3"/>
                  <c:y val="-2.365929530865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7299208677623106E-3"/>
                  <c:y val="-4.0866224891001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3649604338811553E-3"/>
                  <c:y val="-1.9357605252532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solidFill>
                  <a:schemeClr val="accent3"/>
                </a:solidFill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>
                <a:solidFill>
                  <a:schemeClr val="accent3"/>
                </a:solidFill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>
                <a:solidFill>
                  <a:schemeClr val="accent3"/>
                </a:solidFill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Viikot!$A$5:$A$24</c:f>
              <c:strCache>
                <c:ptCount val="1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</c:strCache>
            </c:strRef>
          </c:cat>
          <c:val>
            <c:numRef>
              <c:f>Viikot!$B$5:$B$24</c:f>
              <c:numCache>
                <c:formatCode>[h]:mm</c:formatCode>
                <c:ptCount val="19"/>
                <c:pt idx="0">
                  <c:v>0.8125</c:v>
                </c:pt>
                <c:pt idx="1">
                  <c:v>2.541666666666667</c:v>
                </c:pt>
                <c:pt idx="2">
                  <c:v>3.0208333333333339</c:v>
                </c:pt>
                <c:pt idx="3">
                  <c:v>4.5520833333333339</c:v>
                </c:pt>
                <c:pt idx="4">
                  <c:v>6.0208333333333339</c:v>
                </c:pt>
                <c:pt idx="5">
                  <c:v>5.5208333333333304</c:v>
                </c:pt>
                <c:pt idx="6">
                  <c:v>5.7395833333333348</c:v>
                </c:pt>
                <c:pt idx="7">
                  <c:v>4.145833333333333</c:v>
                </c:pt>
                <c:pt idx="8">
                  <c:v>3.604166666666667</c:v>
                </c:pt>
                <c:pt idx="9">
                  <c:v>3.5111111111111102</c:v>
                </c:pt>
                <c:pt idx="10">
                  <c:v>4.2499999999999982</c:v>
                </c:pt>
                <c:pt idx="11">
                  <c:v>3.8437499999999996</c:v>
                </c:pt>
                <c:pt idx="12">
                  <c:v>3.9895833333333339</c:v>
                </c:pt>
                <c:pt idx="13">
                  <c:v>2.75</c:v>
                </c:pt>
                <c:pt idx="14">
                  <c:v>3.9583333333333339</c:v>
                </c:pt>
                <c:pt idx="15">
                  <c:v>3.3124999999999982</c:v>
                </c:pt>
                <c:pt idx="16">
                  <c:v>2.6145833333333326</c:v>
                </c:pt>
                <c:pt idx="17">
                  <c:v>3.6041666666666661</c:v>
                </c:pt>
                <c:pt idx="18">
                  <c:v>0.72916666666666674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604352"/>
        <c:axId val="35607680"/>
      </c:barChart>
      <c:catAx>
        <c:axId val="35604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56076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56076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5604352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7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8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38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6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6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5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98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4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25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E9C5-E19C-4E2A-BDCA-2A9CC6927138}" type="datetimeFigureOut">
              <a:rPr lang="fi-FI" smtClean="0"/>
              <a:t>27.5.2014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3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Liikkuva-projekti</a:t>
            </a:r>
          </a:p>
          <a:p>
            <a:r>
              <a:rPr lang="fi-FI" dirty="0"/>
              <a:t>9</a:t>
            </a:r>
            <a:r>
              <a:rPr lang="fi-FI" dirty="0" smtClean="0"/>
              <a:t>.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28</a:t>
            </a:r>
            <a:r>
              <a:rPr lang="fi-FI" dirty="0" smtClean="0"/>
              <a:t>.5.2014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6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Projektiraportista versio </a:t>
            </a:r>
            <a:r>
              <a:rPr lang="fi-FI" dirty="0" smtClean="0"/>
              <a:t>0.2.0</a:t>
            </a:r>
            <a:endParaRPr lang="fi-FI" dirty="0" smtClean="0"/>
          </a:p>
          <a:p>
            <a:r>
              <a:rPr lang="fi-FI" dirty="0" smtClean="0"/>
              <a:t>Vaatimusmäärittely päivitetty</a:t>
            </a:r>
            <a:endParaRPr lang="fi-FI" dirty="0" smtClean="0"/>
          </a:p>
          <a:p>
            <a:r>
              <a:rPr lang="fi-FI" dirty="0" smtClean="0"/>
              <a:t>Järjestelmätestausta</a:t>
            </a:r>
          </a:p>
          <a:p>
            <a:r>
              <a:rPr lang="fi-FI" dirty="0" smtClean="0"/>
              <a:t>Sovellusraporttia</a:t>
            </a:r>
            <a:endParaRPr lang="fi-FI" dirty="0" smtClean="0"/>
          </a:p>
          <a:p>
            <a:r>
              <a:rPr lang="fi-FI" dirty="0" smtClean="0"/>
              <a:t>Bugeja korjattu sovelluksesta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631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Projektiraportin </a:t>
            </a:r>
            <a:r>
              <a:rPr lang="fi-FI" dirty="0" smtClean="0"/>
              <a:t>viimeistely</a:t>
            </a:r>
          </a:p>
          <a:p>
            <a:r>
              <a:rPr lang="fi-FI" dirty="0" smtClean="0"/>
              <a:t>Sovellusraportin viimeistely</a:t>
            </a:r>
          </a:p>
          <a:p>
            <a:r>
              <a:rPr lang="fi-FI" dirty="0" smtClean="0"/>
              <a:t>Tulosten hyväksyminen</a:t>
            </a:r>
          </a:p>
          <a:p>
            <a:r>
              <a:rPr lang="fi-FI" dirty="0" smtClean="0"/>
              <a:t>Kansioiden kasaaminen ja palautus</a:t>
            </a:r>
          </a:p>
          <a:p>
            <a:r>
              <a:rPr lang="fi-FI" dirty="0" smtClean="0"/>
              <a:t>CD-levyjen palautus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4837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fi-FI" dirty="0"/>
              <a:t>Ajankäyttö vaiheittain, viikot </a:t>
            </a:r>
            <a:r>
              <a:rPr lang="fi-FI" dirty="0" smtClean="0"/>
              <a:t>4-22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632055"/>
              </p:ext>
            </p:extLst>
          </p:nvPr>
        </p:nvGraphicFramePr>
        <p:xfrm>
          <a:off x="-80149" y="620688"/>
          <a:ext cx="9304299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03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Ajankäytön jakautuminen, viikot </a:t>
            </a:r>
            <a:r>
              <a:rPr lang="fi-FI" dirty="0" smtClean="0"/>
              <a:t>20</a:t>
            </a:r>
            <a:r>
              <a:rPr lang="fi-FI" dirty="0" smtClean="0"/>
              <a:t>-22</a:t>
            </a:r>
            <a:endParaRPr lang="fi-FI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272177"/>
              </p:ext>
            </p:extLst>
          </p:nvPr>
        </p:nvGraphicFramePr>
        <p:xfrm>
          <a:off x="-80149" y="620688"/>
          <a:ext cx="9304299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093803"/>
              </p:ext>
            </p:extLst>
          </p:nvPr>
        </p:nvGraphicFramePr>
        <p:xfrm>
          <a:off x="-80149" y="1052736"/>
          <a:ext cx="9304299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3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164743"/>
              </p:ext>
            </p:extLst>
          </p:nvPr>
        </p:nvGraphicFramePr>
        <p:xfrm>
          <a:off x="395536" y="600075"/>
          <a:ext cx="8280920" cy="6257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188703"/>
                <a:gridCol w="1029638"/>
                <a:gridCol w="1182989"/>
                <a:gridCol w="1007731"/>
                <a:gridCol w="920103"/>
                <a:gridCol w="1511596"/>
              </a:tblGrid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Viikko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Mika L.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Erkki K.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Oskari L.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Petri P.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Joel K.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Grand Total</a:t>
                      </a:r>
                      <a:endParaRPr lang="fi-FI" sz="2000" b="1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4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4:00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5:00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19:30</a:t>
                      </a:r>
                      <a:endParaRPr lang="fi-FI" sz="2000" b="0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60:15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73:15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7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26:15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15:15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31:30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25:30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10:45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  <a:latin typeface="+mn-lt"/>
                        </a:rPr>
                        <a:t>109:15</a:t>
                      </a:r>
                      <a:endParaRPr lang="fi-FI" sz="2000" b="0" i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25:15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150:00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27:45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17:15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47:30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131:00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24:45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45:00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26:00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140:15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100:30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86:30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26:15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19:31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86:16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102:00</a:t>
                      </a:r>
                    </a:p>
                  </a:txBody>
                  <a:tcPr marL="9525" marR="9525" marT="9525" marB="0" anchor="b"/>
                </a:tc>
              </a:tr>
              <a:tr h="2648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24:30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18:00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23:30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25:00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92:15</a:t>
                      </a:r>
                    </a:p>
                  </a:txBody>
                  <a:tcPr marL="0" marR="0" marT="0" marB="0" anchor="b"/>
                </a:tc>
              </a:tr>
              <a:tr h="2648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9:45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23:30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18:30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95:30</a:t>
                      </a:r>
                    </a:p>
                  </a:txBody>
                  <a:tcPr marL="0" marR="0" marT="0" marB="0" anchor="b"/>
                </a:tc>
              </a:tr>
              <a:tr h="2648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7:00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66:00</a:t>
                      </a:r>
                    </a:p>
                  </a:txBody>
                  <a:tcPr marL="0" marR="0" marT="0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23:30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95:00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27:00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13:45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79:30</a:t>
                      </a:r>
                    </a:p>
                  </a:txBody>
                  <a:tcPr marL="9525" marR="9525" marT="9525" marB="0" anchor="b"/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3:45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25:00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19:15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4:00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10:45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62:45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12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15:45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16:00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36:00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4:30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14:15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86:30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122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340:15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302:30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328:00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347:00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309:16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1627:01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Tunteja jäljellä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508496"/>
              </p:ext>
            </p:extLst>
          </p:nvPr>
        </p:nvGraphicFramePr>
        <p:xfrm>
          <a:off x="251520" y="1783830"/>
          <a:ext cx="8712969" cy="2221234"/>
        </p:xfrm>
        <a:graphic>
          <a:graphicData uri="http://schemas.openxmlformats.org/drawingml/2006/table">
            <a:tbl>
              <a:tblPr/>
              <a:tblGrid>
                <a:gridCol w="2080128"/>
                <a:gridCol w="987666"/>
                <a:gridCol w="1010262"/>
                <a:gridCol w="1157329"/>
                <a:gridCol w="955420"/>
                <a:gridCol w="955420"/>
                <a:gridCol w="1566744"/>
              </a:tblGrid>
              <a:tr h="708779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Tehtävä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Mika L.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Erkki K.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Oskari L.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Petri P.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Joel K.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1" u="none" strike="noStrike" dirty="0"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91072"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Sovellusprojekti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27:30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14:45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18:00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40:30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1:30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1" u="none" strike="noStrike" dirty="0" smtClean="0">
                          <a:effectLst/>
                          <a:latin typeface="+mn-lt"/>
                        </a:rPr>
                        <a:t>102:15</a:t>
                      </a:r>
                      <a:endParaRPr lang="fi-FI" sz="2000" b="1" i="1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9075"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Oheiskurssi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24:45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37:15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30:00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33:30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32:15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 smtClean="0">
                          <a:effectLst/>
                          <a:latin typeface="+mn-lt"/>
                        </a:rPr>
                        <a:t>157:45</a:t>
                      </a:r>
                      <a:endParaRPr lang="fi-FI" sz="2000" b="0" i="1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82308"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Grand Total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2:45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22:30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12:00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7:00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30:45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55:30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5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273</Words>
  <Application>Microsoft Office PowerPoint</Application>
  <PresentationFormat>On-screen Show (4:3)</PresentationFormat>
  <Paragraphs>204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Tilakatsaus</vt:lpstr>
      <vt:lpstr>Mitä on tehty?</vt:lpstr>
      <vt:lpstr>Mitä seuraavaksi?</vt:lpstr>
      <vt:lpstr>Ajankäyttö vaiheittain, viikot 4-22</vt:lpstr>
      <vt:lpstr>Ajankäytön jakautuminen, viikot 20-22</vt:lpstr>
      <vt:lpstr>Ajankäyttö viikottain</vt:lpstr>
      <vt:lpstr>Ajankäyttö viikottain</vt:lpstr>
      <vt:lpstr>Tunteja jäljellä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Koskenkorva Erkki</dc:creator>
  <cp:lastModifiedBy>Moccamaster</cp:lastModifiedBy>
  <cp:revision>29</cp:revision>
  <dcterms:created xsi:type="dcterms:W3CDTF">2014-02-25T10:22:00Z</dcterms:created>
  <dcterms:modified xsi:type="dcterms:W3CDTF">2014-05-27T15:50:54Z</dcterms:modified>
</cp:coreProperties>
</file>