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VaiheetLyhyt!$A$5:$A$15</c:f>
              <c:strCache>
                <c:ptCount val="10"/>
                <c:pt idx="0">
                  <c:v>Esitutkimus</c:v>
                </c:pt>
                <c:pt idx="1">
                  <c:v>Koulutus</c:v>
                </c:pt>
                <c:pt idx="2">
                  <c:v>Käyttö ja ylläpito</c:v>
                </c:pt>
                <c:pt idx="3">
                  <c:v>Määrittely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Testaus</c:v>
                </c:pt>
                <c:pt idx="9">
                  <c:v>Toteutus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3.3680555555555562</c:v>
                </c:pt>
                <c:pt idx="1">
                  <c:v>6.25E-2</c:v>
                </c:pt>
                <c:pt idx="2">
                  <c:v>0.54166666666666663</c:v>
                </c:pt>
                <c:pt idx="3">
                  <c:v>1.7118055555555558</c:v>
                </c:pt>
                <c:pt idx="4">
                  <c:v>6.8645833333333321</c:v>
                </c:pt>
                <c:pt idx="5">
                  <c:v>7.4131944444444429</c:v>
                </c:pt>
                <c:pt idx="6">
                  <c:v>10.017361111111111</c:v>
                </c:pt>
                <c:pt idx="7">
                  <c:v>7.052083333333333</c:v>
                </c:pt>
                <c:pt idx="8">
                  <c:v>2.3923611111111112</c:v>
                </c:pt>
                <c:pt idx="9">
                  <c:v>31.670138888888879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Viikot!$A$5:$A$23</c:f>
              <c:strCach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</c:strCache>
            </c:strRef>
          </c:cat>
          <c:val>
            <c:numRef>
              <c:f>Viikot!$B$5:$B$23</c:f>
              <c:numCache>
                <c:formatCode>[h]:mm</c:formatCode>
                <c:ptCount val="18"/>
                <c:pt idx="0">
                  <c:v>0.32291666666666669</c:v>
                </c:pt>
                <c:pt idx="1">
                  <c:v>1</c:v>
                </c:pt>
                <c:pt idx="2">
                  <c:v>3.0486111111111107</c:v>
                </c:pt>
                <c:pt idx="3">
                  <c:v>4.5937500000000009</c:v>
                </c:pt>
                <c:pt idx="4">
                  <c:v>4.8506944444444438</c:v>
                </c:pt>
                <c:pt idx="5">
                  <c:v>4.4618055555555545</c:v>
                </c:pt>
                <c:pt idx="6">
                  <c:v>3.298611111111112</c:v>
                </c:pt>
                <c:pt idx="7">
                  <c:v>5.1215277777777768</c:v>
                </c:pt>
                <c:pt idx="8">
                  <c:v>4.3194444444444438</c:v>
                </c:pt>
                <c:pt idx="9">
                  <c:v>4.8819444444444438</c:v>
                </c:pt>
                <c:pt idx="10">
                  <c:v>5.0868055555555571</c:v>
                </c:pt>
                <c:pt idx="11">
                  <c:v>5.4166666666666661</c:v>
                </c:pt>
                <c:pt idx="12">
                  <c:v>4.6909722222222214</c:v>
                </c:pt>
                <c:pt idx="13">
                  <c:v>3.9583333333333339</c:v>
                </c:pt>
                <c:pt idx="14">
                  <c:v>4.9930555555555554</c:v>
                </c:pt>
                <c:pt idx="15">
                  <c:v>5.2152777777777777</c:v>
                </c:pt>
                <c:pt idx="16">
                  <c:v>4.1354166666666661</c:v>
                </c:pt>
                <c:pt idx="17">
                  <c:v>1.6979166666666663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354112"/>
        <c:axId val="119356032"/>
      </c:barChart>
      <c:catAx>
        <c:axId val="11935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193560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19356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1935411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17.5.2016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/>
            <a:r>
              <a:rPr lang="fi-FI" dirty="0" err="1"/>
              <a:t>Moveatis</a:t>
            </a:r>
            <a:r>
              <a:rPr lang="fi-FI" dirty="0"/>
              <a:t>-projekti</a:t>
            </a:r>
          </a:p>
          <a:p>
            <a:pPr algn="r"/>
            <a:r>
              <a:rPr lang="fi-FI" dirty="0" smtClean="0"/>
              <a:t>10. </a:t>
            </a:r>
            <a:r>
              <a:rPr lang="fi-FI" dirty="0"/>
              <a:t>palaveri</a:t>
            </a:r>
          </a:p>
          <a:p>
            <a:r>
              <a:rPr lang="fi-FI" dirty="0"/>
              <a:t>4. Palaveri</a:t>
            </a:r>
          </a:p>
          <a:p>
            <a:r>
              <a:rPr lang="fi-FI" dirty="0"/>
              <a:t>26.2.2016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Tehdyt </a:t>
            </a:r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fi-FI" sz="2400" dirty="0" smtClean="0"/>
              <a:t>Sovelluksen ja toimintojen viimeistely</a:t>
            </a:r>
          </a:p>
          <a:p>
            <a:pPr lvl="2"/>
            <a:r>
              <a:rPr lang="fi-FI" sz="2200" dirty="0" smtClean="0"/>
              <a:t>Ulkoasu</a:t>
            </a:r>
          </a:p>
          <a:p>
            <a:pPr lvl="2"/>
            <a:r>
              <a:rPr lang="fi-FI" sz="2200" dirty="0" smtClean="0"/>
              <a:t>Tallentaminen</a:t>
            </a:r>
          </a:p>
          <a:p>
            <a:pPr lvl="2"/>
            <a:r>
              <a:rPr lang="fi-FI" sz="2200" dirty="0" err="1" smtClean="0"/>
              <a:t>Ym</a:t>
            </a:r>
            <a:r>
              <a:rPr lang="fi-FI" sz="2200" dirty="0" smtClean="0"/>
              <a:t> </a:t>
            </a:r>
            <a:r>
              <a:rPr lang="fi-FI" sz="2200" dirty="0" err="1" smtClean="0"/>
              <a:t>ym</a:t>
            </a:r>
            <a:r>
              <a:rPr lang="fi-FI" sz="2200" dirty="0" smtClean="0"/>
              <a:t>.</a:t>
            </a:r>
          </a:p>
          <a:p>
            <a:pPr lvl="1"/>
            <a:endParaRPr lang="fi-FI" sz="2400" dirty="0" smtClean="0"/>
          </a:p>
          <a:p>
            <a:pPr lvl="1"/>
            <a:r>
              <a:rPr lang="fi-FI" sz="2400" dirty="0" smtClean="0"/>
              <a:t>Hallintasivu meni uusiksi</a:t>
            </a:r>
          </a:p>
          <a:p>
            <a:pPr lvl="2"/>
            <a:r>
              <a:rPr lang="fi-FI" sz="2200" dirty="0" smtClean="0"/>
              <a:t>Nyt selkeämpi ja käytettävämpi</a:t>
            </a:r>
          </a:p>
          <a:p>
            <a:pPr marL="274320" lvl="1" indent="0">
              <a:buNone/>
            </a:pPr>
            <a:endParaRPr lang="fi-FI" sz="2400" dirty="0"/>
          </a:p>
          <a:p>
            <a:pPr lvl="1"/>
            <a:r>
              <a:rPr lang="fi-FI" sz="2400" dirty="0" smtClean="0"/>
              <a:t>Taistelua uloskirjautumisen ja kielivalinnan kanssa</a:t>
            </a:r>
          </a:p>
          <a:p>
            <a:pPr lvl="2"/>
            <a:r>
              <a:rPr lang="fi-FI" dirty="0" smtClean="0"/>
              <a:t>Ongelma luultavasti palvelimella</a:t>
            </a:r>
          </a:p>
          <a:p>
            <a:pPr lvl="2"/>
            <a:r>
              <a:rPr lang="fi-FI" dirty="0" smtClean="0"/>
              <a:t>Niiden kohtalo selviää tällä viikolla</a:t>
            </a:r>
          </a:p>
          <a:p>
            <a:pPr lvl="2"/>
            <a:endParaRPr lang="fi-FI" dirty="0"/>
          </a:p>
          <a:p>
            <a:pPr lvl="1"/>
            <a:r>
              <a:rPr lang="fi-FI" dirty="0" smtClean="0"/>
              <a:t>Muiden tulosten viimeistelyä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Kohdatut ongelmatilanteet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 err="1" smtClean="0">
                <a:solidFill>
                  <a:srgbClr val="222222"/>
                </a:solidFill>
                <a:latin typeface="Arial" charset="0"/>
              </a:rPr>
              <a:t>Uloskirjautuminen</a:t>
            </a:r>
            <a:r>
              <a:rPr lang="en-US" sz="2600" dirty="0" smtClean="0">
                <a:solidFill>
                  <a:srgbClr val="222222"/>
                </a:solidFill>
                <a:latin typeface="Arial" charset="0"/>
              </a:rPr>
              <a:t> ja </a:t>
            </a:r>
            <a:r>
              <a:rPr lang="en-US" sz="2600" dirty="0" err="1" smtClean="0">
                <a:solidFill>
                  <a:srgbClr val="222222"/>
                </a:solidFill>
                <a:latin typeface="Arial" charset="0"/>
              </a:rPr>
              <a:t>kielivalinta</a:t>
            </a:r>
            <a:endParaRPr lang="en-US" sz="2600" dirty="0" smtClean="0">
              <a:solidFill>
                <a:srgbClr val="222222"/>
              </a:solidFill>
              <a:latin typeface="Arial" charset="0"/>
            </a:endParaRPr>
          </a:p>
          <a:p>
            <a:pPr lvl="1"/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Molemmat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toteutettu</a:t>
            </a:r>
            <a:r>
              <a:rPr lang="en-US" sz="22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ja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toimivat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loistavasti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kehityspalvelimella</a:t>
            </a:r>
            <a:endParaRPr lang="en-US" sz="2200" dirty="0" smtClean="0">
              <a:solidFill>
                <a:srgbClr val="222222"/>
              </a:solidFill>
              <a:latin typeface="Arial" charset="0"/>
            </a:endParaRPr>
          </a:p>
          <a:p>
            <a:pPr lvl="1"/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Kun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sovellus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siirretään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sovelluspalvelimelle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,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eivät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nämä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ominaisuudet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enää</a:t>
            </a:r>
            <a:r>
              <a:rPr lang="en-US" sz="22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222222"/>
                </a:solidFill>
                <a:latin typeface="Arial" charset="0"/>
              </a:rPr>
              <a:t>toimi</a:t>
            </a:r>
            <a:endParaRPr lang="en-US" sz="2200" dirty="0" smtClean="0">
              <a:solidFill>
                <a:srgbClr val="222222"/>
              </a:solidFill>
              <a:latin typeface="Arial" charset="0"/>
            </a:endParaRPr>
          </a:p>
          <a:p>
            <a:pPr marL="548640" lvl="2" indent="0">
              <a:buNone/>
            </a:pPr>
            <a:endParaRPr lang="en-US" sz="2000" dirty="0">
              <a:solidFill>
                <a:srgbClr val="22222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Seuraavat toimenpiteet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2600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Tämä viikko vielä viimeistellään</a:t>
            </a:r>
          </a:p>
          <a:p>
            <a:endParaRPr lang="fi-FI" sz="2200" dirty="0"/>
          </a:p>
          <a:p>
            <a:r>
              <a:rPr lang="fi-FI" sz="2200" dirty="0" smtClean="0"/>
              <a:t>Muita tuloksia saatetaan eteenpäin</a:t>
            </a:r>
          </a:p>
          <a:p>
            <a:pPr lvl="1"/>
            <a:r>
              <a:rPr lang="fi-FI" sz="1800" dirty="0" smtClean="0"/>
              <a:t>Aletaan kokoamaan paperikansiosta ja </a:t>
            </a:r>
            <a:r>
              <a:rPr lang="fi-FI" sz="1800" dirty="0" err="1" smtClean="0"/>
              <a:t>cd:itä</a:t>
            </a:r>
            <a:r>
              <a:rPr lang="fi-FI" sz="1800" dirty="0" smtClean="0"/>
              <a:t>.</a:t>
            </a:r>
          </a:p>
          <a:p>
            <a:pPr lvl="1"/>
            <a:endParaRPr lang="fi-FI" sz="1800" dirty="0"/>
          </a:p>
          <a:p>
            <a:endParaRPr lang="fi-FI" sz="2200" dirty="0"/>
          </a:p>
          <a:p>
            <a:endParaRPr lang="en-US" sz="2200" dirty="0"/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 vaiheittain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57752"/>
              </p:ext>
            </p:extLst>
          </p:nvPr>
        </p:nvGraphicFramePr>
        <p:xfrm>
          <a:off x="539552" y="1844824"/>
          <a:ext cx="8131252" cy="446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Ajankäyttö viikoittain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75966"/>
              </p:ext>
            </p:extLst>
          </p:nvPr>
        </p:nvGraphicFramePr>
        <p:xfrm>
          <a:off x="755576" y="1772816"/>
          <a:ext cx="7630022" cy="446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Jäsenten työtunnit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379348"/>
              </p:ext>
            </p:extLst>
          </p:nvPr>
        </p:nvGraphicFramePr>
        <p:xfrm>
          <a:off x="179512" y="1844824"/>
          <a:ext cx="8786468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3" imgW="7477010" imgH="1838257" progId="Excel.Sheet.8">
                  <p:embed/>
                </p:oleObj>
              </mc:Choice>
              <mc:Fallback>
                <p:oleObj name="Worksheet" r:id="rId3" imgW="7477010" imgH="18382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844824"/>
                        <a:ext cx="8786468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234</TotalTime>
  <Words>88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Clarity</vt:lpstr>
      <vt:lpstr>Microsoft Excel 97-2003 Worksheet</vt:lpstr>
      <vt:lpstr>Tilakatsaus</vt:lpstr>
      <vt:lpstr>Tehdyt toimenpiteet</vt:lpstr>
      <vt:lpstr>Kohdatut ongelmatilanteet</vt:lpstr>
      <vt:lpstr>Seuraavat toimenpiteet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159</cp:revision>
  <dcterms:created xsi:type="dcterms:W3CDTF">2016-02-25T10:27:32Z</dcterms:created>
  <dcterms:modified xsi:type="dcterms:W3CDTF">2016-05-17T12:35:56Z</dcterms:modified>
</cp:coreProperties>
</file>