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4" r:id="rId6"/>
    <p:sldId id="263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48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kavakorh\Desktop\Moveatis_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kavakorh\Desktop\Moveatis_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[Moveatis_ajankaytonseuranta.xls]VaiheetLyhyt!PivotTable1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VaiheetLyhyt!$A$5:$A$15</c:f>
              <c:strCache>
                <c:ptCount val="10"/>
                <c:pt idx="0">
                  <c:v>Esitutkimus</c:v>
                </c:pt>
                <c:pt idx="1">
                  <c:v>Koulutus</c:v>
                </c:pt>
                <c:pt idx="2">
                  <c:v>Käyttö ja ylläpito</c:v>
                </c:pt>
                <c:pt idx="3">
                  <c:v>Määrittely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Testaus</c:v>
                </c:pt>
                <c:pt idx="9">
                  <c:v>Toteutus</c:v>
                </c:pt>
              </c:strCache>
            </c:strRef>
          </c:cat>
          <c:val>
            <c:numRef>
              <c:f>VaiheetLyhyt!$B$5:$B$15</c:f>
              <c:numCache>
                <c:formatCode>[h]:mm</c:formatCode>
                <c:ptCount val="10"/>
                <c:pt idx="0">
                  <c:v>3.3472222222222214</c:v>
                </c:pt>
                <c:pt idx="1">
                  <c:v>6.25E-2</c:v>
                </c:pt>
                <c:pt idx="2">
                  <c:v>0.1875</c:v>
                </c:pt>
                <c:pt idx="3">
                  <c:v>1.6388888888888888</c:v>
                </c:pt>
                <c:pt idx="4">
                  <c:v>5.875</c:v>
                </c:pt>
                <c:pt idx="5">
                  <c:v>6.9131944444444455</c:v>
                </c:pt>
                <c:pt idx="6">
                  <c:v>8.1145833333333339</c:v>
                </c:pt>
                <c:pt idx="7">
                  <c:v>6.96875</c:v>
                </c:pt>
                <c:pt idx="8">
                  <c:v>2.0590277777777777</c:v>
                </c:pt>
                <c:pt idx="9">
                  <c:v>25.52430555555555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[Moveatis_ajankaytonseuranta.xls]Viikot!PivotTable1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Viikot!$A$5:$A$21</c:f>
              <c:strCache>
                <c:ptCount val="1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Viikot!$B$5:$B$21</c:f>
              <c:numCache>
                <c:formatCode>[h]:mm</c:formatCode>
                <c:ptCount val="16"/>
                <c:pt idx="0">
                  <c:v>0.32291666666666669</c:v>
                </c:pt>
                <c:pt idx="1">
                  <c:v>1</c:v>
                </c:pt>
                <c:pt idx="2">
                  <c:v>3.0486111111111107</c:v>
                </c:pt>
                <c:pt idx="3">
                  <c:v>4.59375</c:v>
                </c:pt>
                <c:pt idx="4">
                  <c:v>4.8506944444444455</c:v>
                </c:pt>
                <c:pt idx="5">
                  <c:v>4.4618055555555554</c:v>
                </c:pt>
                <c:pt idx="6">
                  <c:v>3.2986111111111107</c:v>
                </c:pt>
                <c:pt idx="7">
                  <c:v>5.1215277777777777</c:v>
                </c:pt>
                <c:pt idx="8">
                  <c:v>4.3194444444444438</c:v>
                </c:pt>
                <c:pt idx="9">
                  <c:v>4.8819444444444446</c:v>
                </c:pt>
                <c:pt idx="10">
                  <c:v>5.0868055555555545</c:v>
                </c:pt>
                <c:pt idx="11">
                  <c:v>5.4166666666666661</c:v>
                </c:pt>
                <c:pt idx="12">
                  <c:v>4.6909722222222214</c:v>
                </c:pt>
                <c:pt idx="13">
                  <c:v>3.9583333333333339</c:v>
                </c:pt>
                <c:pt idx="14">
                  <c:v>4.8263888888888902</c:v>
                </c:pt>
                <c:pt idx="15">
                  <c:v>0.8125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763136"/>
        <c:axId val="83073280"/>
      </c:barChart>
      <c:catAx>
        <c:axId val="82763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830732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830732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82763136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62837E-53CF-44D8-A7C8-27A3DE0BB0FF}" type="datetimeFigureOut">
              <a:rPr lang="fi-FI" smtClean="0"/>
              <a:t>3.5.2016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r"/>
            <a:r>
              <a:rPr lang="fi-FI" dirty="0" err="1"/>
              <a:t>Moveatis</a:t>
            </a:r>
            <a:r>
              <a:rPr lang="fi-FI" dirty="0"/>
              <a:t>-projekti</a:t>
            </a:r>
          </a:p>
          <a:p>
            <a:pPr algn="r"/>
            <a:r>
              <a:rPr lang="fi-FI" dirty="0"/>
              <a:t>9 . palaveri</a:t>
            </a:r>
          </a:p>
          <a:p>
            <a:r>
              <a:rPr lang="fi-FI" dirty="0"/>
              <a:t>4. Palaveri</a:t>
            </a:r>
          </a:p>
          <a:p>
            <a:r>
              <a:rPr lang="fi-FI" dirty="0"/>
              <a:t>26.2.2016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" y="3990575"/>
            <a:ext cx="3277058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4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Tehdyt </a:t>
            </a:r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1"/>
            <a:r>
              <a:rPr lang="fi-FI" sz="2400" dirty="0"/>
              <a:t>Järjestelmätestaus: </a:t>
            </a:r>
            <a:r>
              <a:rPr lang="fi-FI" sz="2400" dirty="0" err="1"/>
              <a:t>Mac+Google</a:t>
            </a:r>
            <a:r>
              <a:rPr lang="fi-FI" sz="2400" dirty="0"/>
              <a:t> Chrome, </a:t>
            </a:r>
            <a:r>
              <a:rPr lang="fi-FI" sz="2400" dirty="0" err="1"/>
              <a:t>Iphone+Safari</a:t>
            </a:r>
            <a:endParaRPr lang="fi-FI" sz="2400" dirty="0"/>
          </a:p>
          <a:p>
            <a:pPr lvl="2"/>
            <a:r>
              <a:rPr lang="fi-FI" sz="2400" dirty="0"/>
              <a:t>105 ominaisuutta</a:t>
            </a:r>
          </a:p>
          <a:p>
            <a:pPr lvl="3"/>
            <a:r>
              <a:rPr lang="fi-FI" sz="2400" dirty="0"/>
              <a:t>34 toimi moitteettomasti</a:t>
            </a:r>
          </a:p>
          <a:p>
            <a:pPr lvl="3"/>
            <a:r>
              <a:rPr lang="fi-FI" sz="2400" dirty="0" smtClean="0"/>
              <a:t>61 toteuttamatonta </a:t>
            </a:r>
            <a:r>
              <a:rPr lang="fi-FI" sz="2400" dirty="0"/>
              <a:t>toimintoa </a:t>
            </a:r>
            <a:endParaRPr lang="fi-FI" sz="2400" dirty="0" smtClean="0"/>
          </a:p>
          <a:p>
            <a:pPr lvl="4"/>
            <a:r>
              <a:rPr lang="fi-FI" sz="2200" dirty="0" smtClean="0"/>
              <a:t>(</a:t>
            </a:r>
            <a:r>
              <a:rPr lang="fi-FI" sz="2200" dirty="0"/>
              <a:t>osa tehty, mutta ei viety palvelimelle</a:t>
            </a:r>
          </a:p>
          <a:p>
            <a:pPr lvl="3"/>
            <a:r>
              <a:rPr lang="fi-FI" sz="2400" dirty="0"/>
              <a:t>9 ominaisuutta ei toiminut halutusti (ongelmat korjattu)</a:t>
            </a:r>
          </a:p>
          <a:p>
            <a:pPr lvl="4"/>
            <a:r>
              <a:rPr lang="fi-FI" sz="2200" dirty="0"/>
              <a:t>Ei </a:t>
            </a:r>
            <a:r>
              <a:rPr lang="fi-FI" sz="2200" dirty="0" smtClean="0"/>
              <a:t>odottamattomia </a:t>
            </a:r>
            <a:r>
              <a:rPr lang="fi-FI" sz="2200" dirty="0"/>
              <a:t>ongelmia, joita ei ollut tiedossa</a:t>
            </a:r>
          </a:p>
          <a:p>
            <a:pPr lvl="1"/>
            <a:endParaRPr lang="fi-FI" dirty="0"/>
          </a:p>
          <a:p>
            <a:pPr lvl="1"/>
            <a:r>
              <a:rPr lang="fi-FI" sz="2400" dirty="0"/>
              <a:t>Toteutetut ominaisuudet</a:t>
            </a:r>
          </a:p>
          <a:p>
            <a:pPr lvl="2"/>
            <a:r>
              <a:rPr lang="fi-FI" sz="2200" dirty="0"/>
              <a:t>JYU-kirjautuminen</a:t>
            </a:r>
          </a:p>
          <a:p>
            <a:pPr lvl="2"/>
            <a:r>
              <a:rPr lang="fi-FI" sz="2200" dirty="0"/>
              <a:t>Tiedoston muodostaminen ja tallentaminen (loppusuoralla)</a:t>
            </a:r>
          </a:p>
          <a:p>
            <a:pPr lvl="2"/>
            <a:r>
              <a:rPr lang="fi-FI" sz="2200" dirty="0" smtClean="0"/>
              <a:t>Hallintasivu valtaosin</a:t>
            </a:r>
            <a:endParaRPr lang="fi-FI" sz="2200" dirty="0"/>
          </a:p>
          <a:p>
            <a:pPr lvl="2"/>
            <a:r>
              <a:rPr lang="fi-FI" sz="2200" dirty="0"/>
              <a:t>Observoinnin nollaaminen, kielen valinta</a:t>
            </a:r>
          </a:p>
          <a:p>
            <a:pPr lvl="2"/>
            <a:r>
              <a:rPr lang="fi-FI" sz="2200" dirty="0"/>
              <a:t>Jarmo hionut ulkoasua ja kartoittanut </a:t>
            </a:r>
            <a:r>
              <a:rPr lang="fi-FI" sz="2200" dirty="0" smtClean="0"/>
              <a:t>viimeistelyn sisältöä</a:t>
            </a:r>
            <a:endParaRPr lang="fi-FI" sz="2200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12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Kohdatut ongelmatilanteet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Pyhä</a:t>
            </a:r>
            <a:r>
              <a:rPr lang="en-US" dirty="0"/>
              <a:t> </a:t>
            </a:r>
            <a:r>
              <a:rPr lang="en-US" dirty="0" err="1"/>
              <a:t>kolmiyhteys</a:t>
            </a:r>
            <a:r>
              <a:rPr lang="en-US" dirty="0"/>
              <a:t> </a:t>
            </a:r>
            <a:r>
              <a:rPr lang="en-US" dirty="0" err="1"/>
              <a:t>aiheuttaa</a:t>
            </a:r>
            <a:r>
              <a:rPr lang="en-US" dirty="0"/>
              <a:t> </a:t>
            </a:r>
            <a:r>
              <a:rPr lang="en-US" dirty="0" err="1"/>
              <a:t>päänvaivaa</a:t>
            </a:r>
            <a:r>
              <a:rPr lang="en-US" dirty="0"/>
              <a:t> </a:t>
            </a:r>
            <a:endParaRPr lang="fi-FI" dirty="0"/>
          </a:p>
          <a:p>
            <a:pPr lvl="1"/>
            <a:r>
              <a:rPr lang="en-US" dirty="0" err="1">
                <a:solidFill>
                  <a:srgbClr val="222222"/>
                </a:solidFill>
                <a:latin typeface="Arial" charset="0"/>
              </a:rPr>
              <a:t>kategoriavalintasivu</a:t>
            </a:r>
            <a:r>
              <a:rPr lang="en-US" dirty="0">
                <a:solidFill>
                  <a:srgbClr val="222222"/>
                </a:solidFill>
                <a:latin typeface="Arial" charset="0"/>
              </a:rPr>
              <a:t> -&gt; </a:t>
            </a:r>
            <a:r>
              <a:rPr lang="en-US" dirty="0" err="1">
                <a:solidFill>
                  <a:srgbClr val="222222"/>
                </a:solidFill>
                <a:latin typeface="Arial" charset="0"/>
              </a:rPr>
              <a:t>observointisivu</a:t>
            </a:r>
            <a:r>
              <a:rPr lang="en-US" dirty="0">
                <a:solidFill>
                  <a:srgbClr val="222222"/>
                </a:solidFill>
                <a:latin typeface="Arial" charset="0"/>
              </a:rPr>
              <a:t> -&gt; </a:t>
            </a:r>
            <a:r>
              <a:rPr lang="en-US" dirty="0" err="1">
                <a:solidFill>
                  <a:srgbClr val="222222"/>
                </a:solidFill>
                <a:latin typeface="Arial" charset="0"/>
              </a:rPr>
              <a:t>yhteenvetosivu</a:t>
            </a:r>
            <a:endParaRPr lang="fi-FI" dirty="0">
              <a:solidFill>
                <a:srgbClr val="222222"/>
              </a:solidFill>
              <a:latin typeface="Arial" charset="0"/>
            </a:endParaRPr>
          </a:p>
          <a:p>
            <a:pPr lvl="1"/>
            <a:r>
              <a:rPr lang="en-US" dirty="0" err="1">
                <a:solidFill>
                  <a:srgbClr val="222222"/>
                </a:solidFill>
                <a:latin typeface="Arial" charset="0"/>
              </a:rPr>
              <a:t>Palvelinpuolen</a:t>
            </a:r>
            <a:r>
              <a:rPr lang="en-US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charset="0"/>
              </a:rPr>
              <a:t>logiikka</a:t>
            </a:r>
            <a:r>
              <a:rPr lang="en-US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charset="0"/>
              </a:rPr>
              <a:t>monimutkaisempi</a:t>
            </a:r>
            <a:r>
              <a:rPr lang="en-US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charset="0"/>
              </a:rPr>
              <a:t>kuin</a:t>
            </a:r>
            <a:r>
              <a:rPr lang="en-US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charset="0"/>
              </a:rPr>
              <a:t>osattiin</a:t>
            </a:r>
            <a:r>
              <a:rPr lang="en-US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charset="0"/>
              </a:rPr>
              <a:t>odottaa</a:t>
            </a:r>
            <a:endParaRPr lang="en-US" dirty="0">
              <a:solidFill>
                <a:srgbClr val="222222"/>
              </a:solidFill>
              <a:latin typeface="Arial" charset="0"/>
            </a:endParaRPr>
          </a:p>
          <a:p>
            <a:pPr lvl="2"/>
            <a:r>
              <a:rPr lang="en-US" sz="2000" dirty="0">
                <a:solidFill>
                  <a:srgbClr val="222222"/>
                </a:solidFill>
                <a:latin typeface="Arial" charset="0"/>
              </a:rPr>
              <a:t>Sami ja </a:t>
            </a:r>
            <a:r>
              <a:rPr lang="en-US" sz="2000" dirty="0" err="1">
                <a:solidFill>
                  <a:srgbClr val="222222"/>
                </a:solidFill>
                <a:latin typeface="Arial" charset="0"/>
              </a:rPr>
              <a:t>Ilari</a:t>
            </a:r>
            <a:r>
              <a:rPr lang="en-US" sz="2000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charset="0"/>
              </a:rPr>
              <a:t>hoitavat</a:t>
            </a:r>
            <a:r>
              <a:rPr lang="en-US" sz="2000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charset="0"/>
              </a:rPr>
              <a:t>loppuun</a:t>
            </a:r>
            <a:r>
              <a:rPr lang="en-US" sz="2000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charset="0"/>
              </a:rPr>
              <a:t>tällä</a:t>
            </a:r>
            <a:r>
              <a:rPr lang="en-US" sz="2000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charset="0"/>
              </a:rPr>
              <a:t>viikolla</a:t>
            </a:r>
            <a:endParaRPr lang="en-US" sz="2000" dirty="0">
              <a:solidFill>
                <a:srgbClr val="222222"/>
              </a:solidFill>
              <a:latin typeface="Arial" charset="0"/>
            </a:endParaRPr>
          </a:p>
          <a:p>
            <a:pPr lvl="2"/>
            <a:endParaRPr lang="en-US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en-US" sz="2000" dirty="0" err="1">
                <a:solidFill>
                  <a:srgbClr val="222222"/>
                </a:solidFill>
                <a:latin typeface="Arial" charset="0"/>
              </a:rPr>
              <a:t>Tiimalasi</a:t>
            </a:r>
            <a:r>
              <a:rPr lang="en-US" sz="2000" dirty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charset="0"/>
              </a:rPr>
              <a:t>alkaa</a:t>
            </a:r>
            <a:r>
              <a:rPr lang="en-US" sz="2000" dirty="0">
                <a:solidFill>
                  <a:srgbClr val="222222"/>
                </a:solidFill>
                <a:latin typeface="Arial" charset="0"/>
              </a:rPr>
              <a:t> olla </a:t>
            </a:r>
            <a:r>
              <a:rPr lang="en-US" sz="2000" dirty="0" err="1" smtClean="0">
                <a:solidFill>
                  <a:srgbClr val="222222"/>
                </a:solidFill>
                <a:latin typeface="Arial" charset="0"/>
              </a:rPr>
              <a:t>tyhjä</a:t>
            </a:r>
            <a:endParaRPr lang="en-US" sz="1600" dirty="0">
              <a:solidFill>
                <a:srgbClr val="222222"/>
              </a:solidFill>
              <a:latin typeface="Arial" charset="0"/>
            </a:endParaRPr>
          </a:p>
          <a:p>
            <a:pPr marL="548640" lvl="2" indent="0">
              <a:buNone/>
            </a:pPr>
            <a:endParaRPr lang="en-US" sz="2000" dirty="0">
              <a:solidFill>
                <a:srgbClr val="22222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9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Seuraavat toimenpiteet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2600" y="155679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Ohjelmoidaan tällä viikolla </a:t>
            </a:r>
          </a:p>
          <a:p>
            <a:pPr lvl="1"/>
            <a:r>
              <a:rPr lang="fi-FI" dirty="0" smtClean="0"/>
              <a:t>Toiminnallisuudet mahdollisimman hyvään</a:t>
            </a:r>
            <a:r>
              <a:rPr lang="fi-FI" dirty="0" smtClean="0"/>
              <a:t> toimintakuntoon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err="1" smtClean="0"/>
              <a:t>Viimeistely</a:t>
            </a:r>
            <a:endParaRPr lang="en-US" sz="2400" dirty="0" smtClean="0"/>
          </a:p>
          <a:p>
            <a:pPr lvl="2"/>
            <a:r>
              <a:rPr lang="en-US" sz="2200" dirty="0" err="1" smtClean="0"/>
              <a:t>muokataan</a:t>
            </a:r>
            <a:r>
              <a:rPr lang="en-US" sz="2200" dirty="0" smtClean="0"/>
              <a:t> </a:t>
            </a:r>
            <a:r>
              <a:rPr lang="en-US" sz="2200" dirty="0" err="1" smtClean="0"/>
              <a:t>ulkoasu</a:t>
            </a:r>
            <a:r>
              <a:rPr lang="en-US" sz="2200" dirty="0" smtClean="0"/>
              <a:t>, </a:t>
            </a:r>
            <a:r>
              <a:rPr lang="en-US" sz="2200" dirty="0" err="1" smtClean="0"/>
              <a:t>varoitukset</a:t>
            </a:r>
            <a:r>
              <a:rPr lang="en-US" sz="2200" dirty="0" smtClean="0"/>
              <a:t> </a:t>
            </a:r>
            <a:r>
              <a:rPr lang="en-US" sz="2200" dirty="0" err="1"/>
              <a:t>yms</a:t>
            </a:r>
            <a:r>
              <a:rPr lang="en-US" sz="2200" dirty="0"/>
              <a:t>.</a:t>
            </a:r>
          </a:p>
          <a:p>
            <a:pPr marL="27432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529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Projektiryhmän jäsenten työtunnit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Toteutuneet </a:t>
            </a:r>
            <a:r>
              <a:rPr lang="fi-FI" dirty="0" smtClean="0"/>
              <a:t>työtunnit tähän </a:t>
            </a:r>
            <a:r>
              <a:rPr lang="fi-FI" dirty="0"/>
              <a:t>mennessä: </a:t>
            </a:r>
            <a:r>
              <a:rPr lang="fi-FI" b="1" dirty="0"/>
              <a:t>1313</a:t>
            </a:r>
            <a:endParaRPr lang="fi-FI" b="1" dirty="0" smtClean="0"/>
          </a:p>
          <a:p>
            <a:pPr lvl="1"/>
            <a:r>
              <a:rPr lang="fi-FI" dirty="0" smtClean="0"/>
              <a:t>Ei sisällä oheiskurssien tunteja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Suunniteltu panos: </a:t>
            </a:r>
            <a:r>
              <a:rPr lang="fi-FI" b="1" dirty="0" smtClean="0"/>
              <a:t>1325</a:t>
            </a:r>
          </a:p>
          <a:p>
            <a:pPr lvl="1"/>
            <a:r>
              <a:rPr lang="fi-FI" dirty="0" smtClean="0"/>
              <a:t>265 / jäsen</a:t>
            </a:r>
          </a:p>
          <a:p>
            <a:pPr marL="274320" lvl="1" indent="0">
              <a:buNone/>
            </a:pPr>
            <a:endParaRPr lang="fi-FI" dirty="0"/>
          </a:p>
          <a:p>
            <a:r>
              <a:rPr lang="fi-FI" dirty="0" smtClean="0"/>
              <a:t>Jäljellä: 12h (tiistaina päivällä)</a:t>
            </a:r>
          </a:p>
          <a:p>
            <a:pPr lvl="1"/>
            <a:r>
              <a:rPr lang="fi-FI" dirty="0" smtClean="0"/>
              <a:t>Nyt mennään jo miinuksella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8243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 työmääristä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Loput tehtävät ja arvio työmääristä</a:t>
            </a:r>
          </a:p>
          <a:p>
            <a:pPr lvl="1"/>
            <a:r>
              <a:rPr lang="fi-FI" dirty="0" smtClean="0"/>
              <a:t>Toteutettavat ominaisuudet: 50h</a:t>
            </a:r>
          </a:p>
          <a:p>
            <a:pPr lvl="1"/>
            <a:r>
              <a:rPr lang="fi-FI" dirty="0" smtClean="0"/>
              <a:t>Projektiraportti: 10h</a:t>
            </a:r>
          </a:p>
          <a:p>
            <a:pPr lvl="1"/>
            <a:r>
              <a:rPr lang="fi-FI" dirty="0" smtClean="0"/>
              <a:t>Sovellusraportti: 20h</a:t>
            </a:r>
          </a:p>
          <a:p>
            <a:pPr lvl="1"/>
            <a:r>
              <a:rPr lang="fi-FI" dirty="0" smtClean="0"/>
              <a:t>Sovelluksen </a:t>
            </a:r>
            <a:r>
              <a:rPr lang="fi-FI" dirty="0" smtClean="0"/>
              <a:t>ja lähdekoodin viimeistely</a:t>
            </a:r>
            <a:r>
              <a:rPr lang="fi-FI" dirty="0" smtClean="0"/>
              <a:t>: 30h</a:t>
            </a:r>
          </a:p>
          <a:p>
            <a:pPr lvl="1"/>
            <a:r>
              <a:rPr lang="fi-FI" dirty="0" smtClean="0"/>
              <a:t>Tulosten viimeistely ja kokoaminen: </a:t>
            </a:r>
            <a:r>
              <a:rPr lang="fi-FI" dirty="0" smtClean="0"/>
              <a:t>10h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Kokonaistyömäärä: 1313(h) + 120(h) = 1533 h</a:t>
            </a:r>
          </a:p>
          <a:p>
            <a:pPr lvl="1"/>
            <a:r>
              <a:rPr lang="fi-FI" dirty="0" smtClean="0"/>
              <a:t>1533 / 5 / 26,5 = 11,569.. ~ 12 op</a:t>
            </a:r>
          </a:p>
          <a:p>
            <a:pPr lvl="1"/>
            <a:endParaRPr lang="fi-FI" dirty="0"/>
          </a:p>
          <a:p>
            <a:r>
              <a:rPr lang="fi-FI" dirty="0" smtClean="0"/>
              <a:t>Hoidetaan sovitut ominaisuudet loppuun, vaikka työtunteja kertyy suunniteltua enemmän</a:t>
            </a:r>
          </a:p>
          <a:p>
            <a:pPr lvl="1"/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484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 vaiheittain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385792"/>
              </p:ext>
            </p:extLst>
          </p:nvPr>
        </p:nvGraphicFramePr>
        <p:xfrm>
          <a:off x="179512" y="1556792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81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Ajankäyttö viikoittain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405169"/>
              </p:ext>
            </p:extLst>
          </p:nvPr>
        </p:nvGraphicFramePr>
        <p:xfrm>
          <a:off x="179512" y="1412776"/>
          <a:ext cx="8638134" cy="5043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814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Jäsenten työtunnit</a:t>
            </a:r>
          </a:p>
        </p:txBody>
      </p:sp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64096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86916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Ei sisällä oheiskurssien tunteja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Kai ja Jarmo vastaavat tulosten viimeistelystä </a:t>
            </a:r>
            <a:r>
              <a:rPr lang="fi-FI" dirty="0" err="1" smtClean="0"/>
              <a:t>ym</a:t>
            </a:r>
            <a:r>
              <a:rPr lang="fi-FI" dirty="0" smtClean="0"/>
              <a:t>, jotta saadaan loppua kohti </a:t>
            </a:r>
            <a:r>
              <a:rPr lang="fi-FI" smtClean="0"/>
              <a:t>tasoiteltua tunteja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993105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</TotalTime>
  <Words>235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Tilakatsaus</vt:lpstr>
      <vt:lpstr>Tehdyt toimenpiteet</vt:lpstr>
      <vt:lpstr>Kohdatut ongelmatilanteet</vt:lpstr>
      <vt:lpstr>Seuraavat toimenpiteet</vt:lpstr>
      <vt:lpstr>Projektiryhmän jäsenten työtunnit</vt:lpstr>
      <vt:lpstr>Arvio työmääristä</vt:lpstr>
      <vt:lpstr>Ajankäyttö vaiheittain</vt:lpstr>
      <vt:lpstr>Ajankäyttö viikoittain</vt:lpstr>
      <vt:lpstr>Jäsenten työtunnit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Korhonen Kai</dc:creator>
  <cp:lastModifiedBy>Korhonen Kai</cp:lastModifiedBy>
  <cp:revision>146</cp:revision>
  <dcterms:created xsi:type="dcterms:W3CDTF">2016-02-25T10:27:32Z</dcterms:created>
  <dcterms:modified xsi:type="dcterms:W3CDTF">2016-05-03T10:29:57Z</dcterms:modified>
</cp:coreProperties>
</file>