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78" r:id="rId8"/>
    <p:sldId id="270" r:id="rId9"/>
    <p:sldId id="266" r:id="rId10"/>
    <p:sldId id="267" r:id="rId11"/>
    <p:sldId id="268" r:id="rId12"/>
    <p:sldId id="269" r:id="rId13"/>
    <p:sldId id="275" r:id="rId14"/>
    <p:sldId id="271" r:id="rId15"/>
    <p:sldId id="276" r:id="rId16"/>
    <p:sldId id="274" r:id="rId17"/>
    <p:sldId id="27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8DB"/>
    <a:srgbClr val="ADD0D8"/>
    <a:srgbClr val="C8E0E6"/>
    <a:srgbClr val="AED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tx2">
                <a:lumMod val="40000"/>
                <a:lumOff val="60000"/>
              </a:schemeClr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veatis.sport.jyu.f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bg1"/>
                </a:solidFill>
              </a:rPr>
              <a:t>Moveo</a:t>
            </a:r>
            <a:r>
              <a:rPr lang="fi-FI" dirty="0" smtClean="0">
                <a:solidFill>
                  <a:schemeClr val="bg1"/>
                </a:solidFill>
              </a:rPr>
              <a:t>-projekti</a:t>
            </a: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575" y="79927"/>
            <a:ext cx="2200849" cy="2146877"/>
          </a:xfrm>
          <a:prstGeom prst="rect">
            <a:avLst/>
          </a:prstGeom>
          <a:solidFill>
            <a:srgbClr val="BBD8DB"/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6350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1. väliesittely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2.4.2019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583436" y="3017520"/>
            <a:ext cx="4270248" cy="363995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Kehitysympäristö</a:t>
            </a:r>
            <a:r>
              <a:rPr lang="fi-FI" dirty="0">
                <a:solidFill>
                  <a:schemeClr val="tx1"/>
                </a:solidFill>
              </a:rPr>
              <a:t>	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Eclipse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Maven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VirtualBox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Versionhallinta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GitHub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Projektinhallinta</a:t>
            </a: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Trello</a:t>
            </a:r>
            <a:endParaRPr lang="fi-FI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Tietokanta</a:t>
            </a: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PostgreSQL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>
          <a:xfrm>
            <a:off x="6338316" y="3017520"/>
            <a:ext cx="4253484" cy="363995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Sovelluspalvelin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Wildfly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Backend</a:t>
            </a:r>
            <a:endParaRPr lang="fi-FI" dirty="0" smtClean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JavaEE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REST + </a:t>
            </a:r>
            <a:r>
              <a:rPr lang="fi-FI" dirty="0" err="1" smtClean="0">
                <a:solidFill>
                  <a:schemeClr val="tx1"/>
                </a:solidFill>
              </a:rPr>
              <a:t>Json</a:t>
            </a:r>
            <a:endParaRPr lang="fi-FI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Frontend</a:t>
            </a:r>
            <a:endParaRPr lang="fi-FI" dirty="0" smtClean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HTML5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CSS3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JavaScript</a:t>
            </a: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Primefaces</a:t>
            </a:r>
            <a:endParaRPr lang="fi-FI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kehitystyökalut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1583436" y="2502567"/>
            <a:ext cx="62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Kehitystyökalut valittiin Moveatis-projektin </a:t>
            </a:r>
            <a:r>
              <a:rPr lang="fi-FI" dirty="0" smtClean="0"/>
              <a:t>mukaisesti.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17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läpivienti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 alkoi 29.1.2019.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Palavereja tilaajan edustajan kanssa aluksi viikoittain ja projektin edetessä joka toinen viikko.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Projektiorganisaation tiedotus tapahtuu palavereissa ja kiireellisissä asioissa sähköpostitse.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Sovellusta kehitetään vaatimusten prioriteettien mukaan useassa kehitysvaiheessa </a:t>
            </a:r>
            <a:r>
              <a:rPr lang="fi-FI" dirty="0" err="1" smtClean="0">
                <a:solidFill>
                  <a:schemeClr val="tx1"/>
                </a:solidFill>
              </a:rPr>
              <a:t>inkrementaalisesti</a:t>
            </a:r>
            <a:r>
              <a:rPr lang="fi-FI" dirty="0" smtClean="0">
                <a:solidFill>
                  <a:schemeClr val="tx1"/>
                </a:solidFill>
              </a:rPr>
              <a:t> ja iteratiivisesti.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 päättyy 31.5.2019.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331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läpivienti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pPr marL="285750" indent="-285750">
              <a:buClrTx/>
            </a:pPr>
            <a:r>
              <a:rPr lang="fi-FI" sz="1600" dirty="0" smtClean="0"/>
              <a:t>Prosessimalli pohjautuu </a:t>
            </a:r>
            <a:r>
              <a:rPr lang="fi-FI" sz="1600" dirty="0" err="1" smtClean="0"/>
              <a:t>Scrumiin</a:t>
            </a:r>
            <a:r>
              <a:rPr lang="fi-FI" sz="1600" dirty="0" smtClean="0"/>
              <a:t>.</a:t>
            </a:r>
            <a:endParaRPr lang="fi-FI" sz="1600" dirty="0"/>
          </a:p>
          <a:p>
            <a:pPr marL="285750" indent="-285750">
              <a:buClrTx/>
            </a:pPr>
            <a:r>
              <a:rPr lang="fi-FI" sz="1600" dirty="0"/>
              <a:t>Kehitysvaiheet 3x3 ja 1x4 </a:t>
            </a:r>
            <a:r>
              <a:rPr lang="fi-FI" sz="1600" dirty="0" smtClean="0"/>
              <a:t>viikkoa.</a:t>
            </a:r>
            <a:endParaRPr lang="fi-FI" sz="1600" dirty="0"/>
          </a:p>
          <a:p>
            <a:pPr marL="285750" indent="-285750">
              <a:buClrTx/>
            </a:pPr>
            <a:r>
              <a:rPr lang="fi-FI" sz="1600" dirty="0"/>
              <a:t>Tehtävät jaoteltu </a:t>
            </a:r>
            <a:r>
              <a:rPr lang="fi-FI" sz="1600" dirty="0" smtClean="0"/>
              <a:t>kehitysvaiheisiin.</a:t>
            </a:r>
            <a:endParaRPr lang="fi-FI" sz="1600" dirty="0"/>
          </a:p>
          <a:p>
            <a:pPr marL="742950" lvl="1" indent="-285750">
              <a:buClrTx/>
            </a:pPr>
            <a:r>
              <a:rPr lang="fi-FI" dirty="0"/>
              <a:t>Ensimmäisessä kehitysvaiheessa aihealueeseen ja työkaluihin tutustumista, vaatimusten suunnittelua ja sovelluksen </a:t>
            </a:r>
            <a:r>
              <a:rPr lang="fi-FI" dirty="0" smtClean="0"/>
              <a:t>kehittämistä.</a:t>
            </a:r>
            <a:endParaRPr lang="fi-FI" dirty="0"/>
          </a:p>
          <a:p>
            <a:pPr marL="742950" lvl="1" indent="-285750">
              <a:buClrTx/>
            </a:pPr>
            <a:r>
              <a:rPr lang="fi-FI" dirty="0"/>
              <a:t>Toisessa kehitysvaiheessa sovelluksen </a:t>
            </a:r>
            <a:r>
              <a:rPr lang="fi-FI" dirty="0" smtClean="0"/>
              <a:t>kehittämistä.</a:t>
            </a:r>
            <a:endParaRPr lang="fi-FI" dirty="0"/>
          </a:p>
          <a:p>
            <a:pPr marL="742950" lvl="1" indent="-285750">
              <a:buClrTx/>
            </a:pPr>
            <a:r>
              <a:rPr lang="fi-FI" dirty="0"/>
              <a:t>Kolmannessa kehitysvaiheessa sovelluksen </a:t>
            </a:r>
            <a:r>
              <a:rPr lang="fi-FI" dirty="0" smtClean="0"/>
              <a:t>kehittämistä.</a:t>
            </a:r>
            <a:endParaRPr lang="fi-FI" dirty="0"/>
          </a:p>
          <a:p>
            <a:pPr marL="742950" lvl="1" indent="-285750">
              <a:buClrTx/>
            </a:pPr>
            <a:r>
              <a:rPr lang="fi-FI" dirty="0"/>
              <a:t>Neljännessä kehitysvaiheessa sovelluksen </a:t>
            </a:r>
            <a:r>
              <a:rPr lang="fi-FI" dirty="0" smtClean="0"/>
              <a:t>viimeistelyä.</a:t>
            </a:r>
            <a:r>
              <a:rPr lang="fi-FI" dirty="0"/>
              <a:t>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5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läpivienti</a:t>
            </a: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5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644" y="2226945"/>
            <a:ext cx="9086712" cy="4554561"/>
          </a:xfrm>
        </p:spPr>
      </p:pic>
    </p:spTree>
    <p:extLst>
      <p:ext uri="{BB962C8B-B14F-4D97-AF65-F5344CB8AC3E}">
        <p14:creationId xmlns:p14="http://schemas.microsoft.com/office/powerpoint/2010/main" val="41989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Sovelluksen esittely</a:t>
            </a: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7" y="2236089"/>
            <a:ext cx="7712794" cy="4338447"/>
          </a:xfrm>
        </p:spPr>
      </p:pic>
    </p:spTree>
    <p:extLst>
      <p:ext uri="{BB962C8B-B14F-4D97-AF65-F5344CB8AC3E}">
        <p14:creationId xmlns:p14="http://schemas.microsoft.com/office/powerpoint/2010/main" val="20996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Sovelluksen esittely</a:t>
            </a: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2229234"/>
            <a:ext cx="7729728" cy="4347972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5245824" y="6488668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Julkinen käyttäjä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19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Sovelluksen esittely</a:t>
            </a: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2195085"/>
            <a:ext cx="7729728" cy="4347973"/>
          </a:xfrm>
        </p:spPr>
      </p:pic>
      <p:sp>
        <p:nvSpPr>
          <p:cNvPr id="4" name="Tekstiruutu 3"/>
          <p:cNvSpPr txBox="1"/>
          <p:nvPr/>
        </p:nvSpPr>
        <p:spPr>
          <a:xfrm>
            <a:off x="5254968" y="6499338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Julkinen käyttäjä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40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Sovelluksen esittely</a:t>
            </a: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824" y="2281809"/>
            <a:ext cx="5870448" cy="4039878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5141572" y="6488668"/>
            <a:ext cx="190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Palauteanalyysisivu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5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1162050"/>
            <a:ext cx="7729728" cy="4577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sz="3200" dirty="0" smtClean="0"/>
          </a:p>
          <a:p>
            <a:pPr marL="0" indent="0" algn="ctr">
              <a:buNone/>
            </a:pPr>
            <a:endParaRPr lang="fi-FI" sz="3200" dirty="0"/>
          </a:p>
          <a:p>
            <a:pPr marL="0" indent="0" algn="ctr">
              <a:buNone/>
            </a:pPr>
            <a:r>
              <a:rPr lang="fi-FI" sz="3200" dirty="0" smtClean="0">
                <a:solidFill>
                  <a:schemeClr val="tx1"/>
                </a:solidFill>
              </a:rPr>
              <a:t>KIITOS!</a:t>
            </a:r>
          </a:p>
          <a:p>
            <a:pPr marL="0" indent="0" algn="ctr">
              <a:buNone/>
            </a:pPr>
            <a:endParaRPr lang="fi-FI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Kysymyksiä?</a:t>
            </a: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tx2">
                <a:lumMod val="40000"/>
                <a:lumOff val="60000"/>
              </a:schemeClr>
            </a:gs>
            <a:gs pos="100000">
              <a:schemeClr val="accent2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sisältö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Projektiorganisaatio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Projektin taustaa ja tavoitteita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Sovelluksen rakenne ja kehitystyökalut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Projektin läpivienti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Sovelluksen esittely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 smtClean="0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Projektiryhmä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Karoliina Lappalainen, projektipäällikkö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Tuomas Moisio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Visa Nykänen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Petra Puumala, varaprojektipäällikkö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Projektin tilaajana on Jyväskylän yliopiston liikuntatieteellinen tiedekunta.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Tilaajan edustajat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Pilvikki </a:t>
            </a:r>
            <a:r>
              <a:rPr lang="fi-FI" dirty="0" err="1" smtClean="0">
                <a:solidFill>
                  <a:schemeClr val="tx1"/>
                </a:solidFill>
              </a:rPr>
              <a:t>Heikinaro</a:t>
            </a:r>
            <a:r>
              <a:rPr lang="fi-FI" dirty="0" smtClean="0">
                <a:solidFill>
                  <a:schemeClr val="tx1"/>
                </a:solidFill>
              </a:rPr>
              <a:t>-Johansson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Nelli Lyyra</a:t>
            </a:r>
          </a:p>
        </p:txBody>
      </p:sp>
    </p:spTree>
    <p:extLst>
      <p:ext uri="{BB962C8B-B14F-4D97-AF65-F5344CB8AC3E}">
        <p14:creationId xmlns:p14="http://schemas.microsoft.com/office/powerpoint/2010/main" val="7329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Ohjaajat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Jukka-Pekka Santanen, vastaava ohjaaja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Jani </a:t>
            </a:r>
            <a:r>
              <a:rPr lang="fi-FI" dirty="0" err="1" smtClean="0">
                <a:solidFill>
                  <a:schemeClr val="tx1"/>
                </a:solidFill>
              </a:rPr>
              <a:t>Saareks</a:t>
            </a:r>
            <a:r>
              <a:rPr lang="fi-FI" dirty="0" smtClean="0">
                <a:solidFill>
                  <a:schemeClr val="tx1"/>
                </a:solidFill>
              </a:rPr>
              <a:t>, tekninen ohjaaja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Opettajat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Hanna Kivimäki, projektiviestintä IT-alalla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Kati Rantala-Lehtola, projektiviestintä IT-alalla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Muut sidosryhmät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Jyväskylän yliopiston Digipalvelut</a:t>
            </a:r>
          </a:p>
        </p:txBody>
      </p:sp>
    </p:spTree>
    <p:extLst>
      <p:ext uri="{BB962C8B-B14F-4D97-AF65-F5344CB8AC3E}">
        <p14:creationId xmlns:p14="http://schemas.microsoft.com/office/powerpoint/2010/main" val="19265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taustaa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Liikunnanopettajan koulutukseen sisältyy opettajaksi opiskelevien opetustilanteiden videointi ja opetuskäyttäytymisen systemaattinen observointi. </a:t>
            </a:r>
          </a:p>
          <a:p>
            <a:pPr lvl="2">
              <a:buClrTx/>
            </a:pPr>
            <a:r>
              <a:rPr lang="fi-FI" dirty="0" smtClean="0">
                <a:solidFill>
                  <a:schemeClr val="tx1"/>
                </a:solidFill>
              </a:rPr>
              <a:t>Videot tallennetaan Moniviestimeen.</a:t>
            </a:r>
          </a:p>
          <a:p>
            <a:pPr lvl="2">
              <a:buClrTx/>
            </a:pPr>
            <a:r>
              <a:rPr lang="fi-FI" dirty="0" smtClean="0">
                <a:solidFill>
                  <a:schemeClr val="tx1"/>
                </a:solidFill>
              </a:rPr>
              <a:t>Opettajan toimintaa analysoidaan Moveatis-tietojärjestelmällä.</a:t>
            </a:r>
          </a:p>
          <a:p>
            <a:pPr lvl="2">
              <a:buClrTx/>
            </a:pPr>
            <a:r>
              <a:rPr lang="fi-FI" dirty="0" smtClean="0">
                <a:solidFill>
                  <a:schemeClr val="tx1"/>
                </a:solidFill>
              </a:rPr>
              <a:t>Palauteanalyysi suoritetaan Excel-kaavakkeella.</a:t>
            </a:r>
          </a:p>
        </p:txBody>
      </p:sp>
    </p:spTree>
    <p:extLst>
      <p:ext uri="{BB962C8B-B14F-4D97-AF65-F5344CB8AC3E}">
        <p14:creationId xmlns:p14="http://schemas.microsoft.com/office/powerpoint/2010/main" val="38014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Palauteanalyysi ennen</a:t>
            </a: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046" y="2272284"/>
            <a:ext cx="3623908" cy="449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Sovellus ennen 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Tx/>
            </a:pPr>
            <a:r>
              <a:rPr lang="fi-FI" sz="1800" dirty="0" smtClean="0">
                <a:solidFill>
                  <a:schemeClr val="tx1"/>
                </a:solidFill>
              </a:rPr>
              <a:t>Moveatis-tietojärjestelmä</a:t>
            </a:r>
          </a:p>
          <a:p>
            <a:pPr lvl="2">
              <a:buClrTx/>
            </a:pPr>
            <a:r>
              <a:rPr lang="fi-FI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fi-FI" dirty="0" smtClean="0">
                <a:solidFill>
                  <a:schemeClr val="tx1"/>
                </a:solidFill>
                <a:hlinkClick r:id="rId2"/>
              </a:rPr>
              <a:t>moveatis.sport.jyu.fi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87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Tavoitteita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Projektin tavoitteena on lisätä Moveatis-tietojärjestelmään lisäosa, joka sisältää palauteanalyysiin käytetyn Excel-kaavakkeen ominaisuudet.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Käyttäjä voi luokitella ja saada yhteenvedon opetustilanteissa annetuista palautteista.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Analysoinnin tulokset näytetään numeerisesti ja graafisesti.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Analysoinnin datan voi lähettää PNG-kuvana ja CSV-tiedostona sähköpostiin, sekä tallentaa sovelluksen tietokantaan ja laitteelle.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Sovelluksen tulee skaalautua tietokoneiden lisäksi myös muille laitteille.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Mahdollisesti opetustilanteen videon lisääminen Moveatis-tietojärjestelmään. </a:t>
            </a:r>
          </a:p>
        </p:txBody>
      </p:sp>
    </p:spTree>
    <p:extLst>
      <p:ext uri="{BB962C8B-B14F-4D97-AF65-F5344CB8AC3E}">
        <p14:creationId xmlns:p14="http://schemas.microsoft.com/office/powerpoint/2010/main" val="18443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710</TotalTime>
  <Words>300</Words>
  <Application>Microsoft Office PowerPoint</Application>
  <PresentationFormat>Laajakuva</PresentationFormat>
  <Paragraphs>94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Moveo-projekti</vt:lpstr>
      <vt:lpstr>sisältö</vt:lpstr>
      <vt:lpstr>PROjektiorganisaatio</vt:lpstr>
      <vt:lpstr>PROjektiorganisaatio</vt:lpstr>
      <vt:lpstr>PROjektiorganisaatio</vt:lpstr>
      <vt:lpstr>Projektin taustaa</vt:lpstr>
      <vt:lpstr>Palauteanalyysi ennen</vt:lpstr>
      <vt:lpstr>Sovellus ennen </vt:lpstr>
      <vt:lpstr>Projektin Tavoitteita</vt:lpstr>
      <vt:lpstr>kehitystyökalut</vt:lpstr>
      <vt:lpstr>Projektin läpivienti</vt:lpstr>
      <vt:lpstr>Projektin läpivienti</vt:lpstr>
      <vt:lpstr>Projektin läpivienti</vt:lpstr>
      <vt:lpstr>Sovelluksen esittely</vt:lpstr>
      <vt:lpstr>Sovelluksen esittely</vt:lpstr>
      <vt:lpstr>Sovelluksen esittely</vt:lpstr>
      <vt:lpstr>Sovelluksen esittely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71</cp:revision>
  <dcterms:created xsi:type="dcterms:W3CDTF">2019-02-18T07:58:32Z</dcterms:created>
  <dcterms:modified xsi:type="dcterms:W3CDTF">2019-04-25T12:11:30Z</dcterms:modified>
</cp:coreProperties>
</file>