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78" r:id="rId8"/>
    <p:sldId id="266" r:id="rId9"/>
    <p:sldId id="267" r:id="rId10"/>
    <p:sldId id="282" r:id="rId11"/>
    <p:sldId id="271" r:id="rId12"/>
    <p:sldId id="268" r:id="rId13"/>
    <p:sldId id="269" r:id="rId14"/>
    <p:sldId id="283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D8E6"/>
    <a:srgbClr val="ADD0D8"/>
    <a:srgbClr val="AED2DA"/>
    <a:srgbClr val="BBD8DB"/>
    <a:srgbClr val="C8E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tx2">
                <a:lumMod val="40000"/>
                <a:lumOff val="60000"/>
              </a:schemeClr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oveatis.sport.jyu.f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D8E6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>
                <a:solidFill>
                  <a:schemeClr val="bg1"/>
                </a:solidFill>
              </a:rPr>
              <a:t>Moveo</a:t>
            </a:r>
            <a:r>
              <a:rPr lang="fi-FI" dirty="0">
                <a:solidFill>
                  <a:schemeClr val="bg1"/>
                </a:solidFill>
              </a:rPr>
              <a:t>-projekti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575" y="79927"/>
            <a:ext cx="2200849" cy="2146877"/>
          </a:xfrm>
          <a:prstGeom prst="rect">
            <a:avLst/>
          </a:prstGeom>
          <a:solidFill>
            <a:srgbClr val="BBD8DB"/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6350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Loppuesittely</a:t>
            </a:r>
          </a:p>
          <a:p>
            <a:r>
              <a:rPr lang="fi-FI" dirty="0">
                <a:solidFill>
                  <a:schemeClr val="bg1"/>
                </a:solidFill>
              </a:rPr>
              <a:t>13.5.2019</a:t>
            </a: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i-FI" dirty="0"/>
          </a:p>
          <a:p>
            <a:pPr lvl="1"/>
            <a:endParaRPr lang="fi-FI" dirty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46" y="2601468"/>
            <a:ext cx="11687087" cy="28666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Palauteanalyysin rakennekuva</a:t>
            </a:r>
          </a:p>
        </p:txBody>
      </p:sp>
    </p:spTree>
    <p:extLst>
      <p:ext uri="{BB962C8B-B14F-4D97-AF65-F5344CB8AC3E}">
        <p14:creationId xmlns:p14="http://schemas.microsoft.com/office/powerpoint/2010/main" val="233043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Sovelluksen esittely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>
                <a:hlinkClick r:id="rId2"/>
              </a:rPr>
              <a:t>https://moveatis.sport.jyu.fi/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65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Projektin läpivienti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Projekti alkoi 29.1.2019.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Palavereja tilaajan edustajan kanssa aluksi viikoittain ja projektin edetessä joka toinen viikko.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Projektiorganisaation tiedotus tapahtuu palavereissa ja kiireellisissä asioissa sähköpostitse.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Sovellusta kehitetään vaatimusten prioriteettien mukaan useassa kehitysvaiheessa </a:t>
            </a:r>
            <a:r>
              <a:rPr lang="fi-FI" dirty="0" err="1">
                <a:solidFill>
                  <a:schemeClr val="tx1"/>
                </a:solidFill>
              </a:rPr>
              <a:t>inkrementaalisesti</a:t>
            </a:r>
            <a:r>
              <a:rPr lang="fi-FI" dirty="0">
                <a:solidFill>
                  <a:schemeClr val="tx1"/>
                </a:solidFill>
              </a:rPr>
              <a:t> ja iteratiivisesti.</a:t>
            </a: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Projekti päättyy 31.5.2019.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313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Projektin läpivienti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pPr marL="285750" indent="-285750">
              <a:buClrTx/>
            </a:pPr>
            <a:r>
              <a:rPr lang="fi-FI" sz="1600" dirty="0"/>
              <a:t>Prosessimalli pohjautuu </a:t>
            </a:r>
            <a:r>
              <a:rPr lang="fi-FI" sz="1600" dirty="0" err="1"/>
              <a:t>Scrumiin</a:t>
            </a:r>
            <a:r>
              <a:rPr lang="fi-FI" sz="1600" dirty="0"/>
              <a:t>.</a:t>
            </a:r>
          </a:p>
          <a:p>
            <a:pPr marL="285750" indent="-285750">
              <a:buClrTx/>
            </a:pPr>
            <a:r>
              <a:rPr lang="fi-FI" sz="1600" dirty="0"/>
              <a:t>Kehitysvaiheet 3x3 ja 1x4 viikkoa.</a:t>
            </a:r>
          </a:p>
          <a:p>
            <a:pPr marL="285750" indent="-285750">
              <a:buClrTx/>
            </a:pPr>
            <a:r>
              <a:rPr lang="fi-FI" sz="1600" dirty="0"/>
              <a:t>Tehtävät jaoteltu kehitysvaiheisiin.</a:t>
            </a:r>
          </a:p>
          <a:p>
            <a:pPr marL="742950" lvl="1" indent="-285750">
              <a:buClrTx/>
            </a:pPr>
            <a:r>
              <a:rPr lang="fi-FI" dirty="0"/>
              <a:t>Ensimmäisessä kehitysvaiheessa aihealueeseen ja työkaluihin tutustumista, vaatimusten suunnittelua ja sovelluksen kehittämistä.</a:t>
            </a:r>
          </a:p>
          <a:p>
            <a:pPr marL="742950" lvl="1" indent="-285750">
              <a:buClrTx/>
            </a:pPr>
            <a:r>
              <a:rPr lang="fi-FI" dirty="0"/>
              <a:t>Toisessa kehitysvaiheessa sovelluksen kehittämistä.</a:t>
            </a:r>
          </a:p>
          <a:p>
            <a:pPr marL="742950" lvl="1" indent="-285750">
              <a:buClrTx/>
            </a:pPr>
            <a:r>
              <a:rPr lang="fi-FI" dirty="0"/>
              <a:t>Kolmannessa kehitysvaiheessa sovelluksen kehittämistä.</a:t>
            </a:r>
          </a:p>
          <a:p>
            <a:pPr marL="742950" lvl="1" indent="-285750">
              <a:buClrTx/>
            </a:pPr>
            <a:r>
              <a:rPr lang="fi-FI" dirty="0"/>
              <a:t>Neljännessä kehitysvaiheessa sovelluksen viimeistelyä.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5088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Onnistumiset ja kehityskohteet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fi-FI" dirty="0" smtClean="0"/>
              <a:t>Ryhmätyössä.</a:t>
            </a:r>
            <a:endParaRPr lang="fi-FI" dirty="0"/>
          </a:p>
          <a:p>
            <a:pPr>
              <a:buClrTx/>
            </a:pPr>
            <a:r>
              <a:rPr lang="fi-FI" dirty="0" smtClean="0"/>
              <a:t>Yhteistyössä </a:t>
            </a:r>
            <a:r>
              <a:rPr lang="fi-FI" dirty="0"/>
              <a:t>projektiorganisaation </a:t>
            </a:r>
            <a:r>
              <a:rPr lang="fi-FI" dirty="0" smtClean="0"/>
              <a:t>kanssa.</a:t>
            </a:r>
            <a:endParaRPr lang="fi-FI" dirty="0"/>
          </a:p>
          <a:p>
            <a:pPr>
              <a:buClrTx/>
            </a:pPr>
            <a:r>
              <a:rPr lang="fi-FI" dirty="0"/>
              <a:t>Projektissa saatiin toteutettua pakolliset </a:t>
            </a:r>
            <a:r>
              <a:rPr lang="fi-FI" dirty="0" smtClean="0"/>
              <a:t>ominaisuudet.</a:t>
            </a:r>
            <a:endParaRPr lang="fi-FI" dirty="0"/>
          </a:p>
          <a:p>
            <a:pPr>
              <a:buClrTx/>
            </a:pPr>
            <a:endParaRPr lang="fi-FI" dirty="0" smtClean="0"/>
          </a:p>
          <a:p>
            <a:pPr>
              <a:buClrTx/>
            </a:pPr>
            <a:r>
              <a:rPr lang="fi-FI" dirty="0" smtClean="0"/>
              <a:t>Avun kysyminen, jokainen projektin jäsen halusi itse ratkaista ongelmansa.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1824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1136" y="1162050"/>
            <a:ext cx="7729728" cy="4577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sz="3200" dirty="0"/>
          </a:p>
          <a:p>
            <a:pPr marL="0" indent="0" algn="ctr">
              <a:buNone/>
            </a:pPr>
            <a:endParaRPr lang="fi-FI" sz="3200" dirty="0"/>
          </a:p>
          <a:p>
            <a:pPr marL="0" indent="0" algn="ctr">
              <a:buNone/>
            </a:pPr>
            <a:r>
              <a:rPr lang="fi-FI" sz="3200" dirty="0">
                <a:solidFill>
                  <a:schemeClr val="tx1"/>
                </a:solidFill>
              </a:rPr>
              <a:t>KIITOS!</a:t>
            </a:r>
          </a:p>
          <a:p>
            <a:pPr marL="0" indent="0" algn="ctr">
              <a:buNone/>
            </a:pPr>
            <a:endParaRPr lang="fi-FI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2800" dirty="0">
                <a:solidFill>
                  <a:schemeClr val="tx1"/>
                </a:solidFill>
              </a:rPr>
              <a:t>Kysymyksiä?</a:t>
            </a:r>
          </a:p>
        </p:txBody>
      </p:sp>
    </p:spTree>
    <p:extLst>
      <p:ext uri="{BB962C8B-B14F-4D97-AF65-F5344CB8AC3E}">
        <p14:creationId xmlns:p14="http://schemas.microsoft.com/office/powerpoint/2010/main" val="272406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rgbClr val="70D8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sisältö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Projektiorganisaatio</a:t>
            </a:r>
          </a:p>
          <a:p>
            <a:pPr marL="342900" indent="-342900">
              <a:buClrTx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Projektin taustaa ja tavoitteita</a:t>
            </a:r>
          </a:p>
          <a:p>
            <a:pPr marL="342900" indent="-342900">
              <a:buClrTx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Sovelluksen rakenne ja kehitystyökalut</a:t>
            </a:r>
          </a:p>
          <a:p>
            <a:pPr marL="342900" indent="-342900">
              <a:buClrTx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Sovelluksen esittely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Projektin läpivienti</a:t>
            </a:r>
          </a:p>
          <a:p>
            <a:pPr marL="0" indent="0">
              <a:buClrTx/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rgbClr val="70D8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Projektiryhmä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Karoliina Lappalainen, projektipäällikkö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Tuomas Moisio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Visa Nykänen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Petra Puumala, varaprojektipäällikkö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rgbClr val="70D8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Projektin tilaajana on Jyväskylän yliopiston liikuntatieteellinen tiedekunta.</a:t>
            </a: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Tilaajan edustajat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Pilvikki </a:t>
            </a:r>
            <a:r>
              <a:rPr lang="fi-FI" dirty="0" err="1">
                <a:solidFill>
                  <a:schemeClr val="tx1"/>
                </a:solidFill>
              </a:rPr>
              <a:t>Heikinaro</a:t>
            </a:r>
            <a:r>
              <a:rPr lang="fi-FI" dirty="0">
                <a:solidFill>
                  <a:schemeClr val="tx1"/>
                </a:solidFill>
              </a:rPr>
              <a:t>-Johansson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Nelli Lyyra</a:t>
            </a:r>
          </a:p>
        </p:txBody>
      </p:sp>
    </p:spTree>
    <p:extLst>
      <p:ext uri="{BB962C8B-B14F-4D97-AF65-F5344CB8AC3E}">
        <p14:creationId xmlns:p14="http://schemas.microsoft.com/office/powerpoint/2010/main" val="73292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rgbClr val="70D8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Ohjaajat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Jukka-Pekka Santanen, vastaava ohjaaja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Jani </a:t>
            </a:r>
            <a:r>
              <a:rPr lang="fi-FI" dirty="0" err="1">
                <a:solidFill>
                  <a:schemeClr val="tx1"/>
                </a:solidFill>
              </a:rPr>
              <a:t>Saareks</a:t>
            </a:r>
            <a:r>
              <a:rPr lang="fi-FI" dirty="0">
                <a:solidFill>
                  <a:schemeClr val="tx1"/>
                </a:solidFill>
              </a:rPr>
              <a:t>, tekninen ohjaaja</a:t>
            </a: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Opettajat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Hanna Kivimäki, projektiviestintä IT-alalla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Kati Rantala-Lehtola, projektiviestintä IT-alalla</a:t>
            </a: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Muut sidosryhmät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Jyväskylän yliopiston Digipalvelut</a:t>
            </a:r>
          </a:p>
        </p:txBody>
      </p:sp>
    </p:spTree>
    <p:extLst>
      <p:ext uri="{BB962C8B-B14F-4D97-AF65-F5344CB8AC3E}">
        <p14:creationId xmlns:p14="http://schemas.microsoft.com/office/powerpoint/2010/main" val="192651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rgbClr val="70D8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Projektin taustaa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Liikunnanopettajan koulutukseen sisältyy opettajaksi opiskelevien opetustilanteiden videointi ja opetuskäyttäytymisen systemaattinen observointi. </a:t>
            </a:r>
          </a:p>
          <a:p>
            <a:pPr lvl="2">
              <a:buClrTx/>
            </a:pPr>
            <a:r>
              <a:rPr lang="fi-FI" dirty="0">
                <a:solidFill>
                  <a:schemeClr val="tx1"/>
                </a:solidFill>
              </a:rPr>
              <a:t>Observoinnin avulla opiskelija voi tarkkailla yksittäistä opetustapahtumaa ennalta asetettujen kategorioiden mukaan. Tämän perusteella opiskelija voi kehittää opetustapojaan. 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Videot tallennetaan Moniviestimeen.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Opettajan toimintaa observoidaan Moveatis-sovelluksella.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Palauteanalyysi suoritetaan Excel-kaavakkeella.</a:t>
            </a:r>
          </a:p>
          <a:p>
            <a:pPr lvl="2">
              <a:buClrTx/>
            </a:pPr>
            <a:r>
              <a:rPr lang="fi-FI" dirty="0">
                <a:solidFill>
                  <a:schemeClr val="tx1"/>
                </a:solidFill>
              </a:rPr>
              <a:t>Palauteanalyysissä kirjataan sanallinen palaute ja valitaan palautteen mukaiset kategoriat.</a:t>
            </a:r>
          </a:p>
          <a:p>
            <a:pPr lvl="2">
              <a:buClrTx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1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Palauteanalyysi ennen</a:t>
            </a:r>
          </a:p>
        </p:txBody>
      </p:sp>
      <p:cxnSp>
        <p:nvCxnSpPr>
          <p:cNvPr id="10" name="Suora nuoliyhdysviiva 9"/>
          <p:cNvCxnSpPr/>
          <p:nvPr/>
        </p:nvCxnSpPr>
        <p:spPr>
          <a:xfrm flipH="1" flipV="1">
            <a:off x="10021476" y="3756570"/>
            <a:ext cx="246888" cy="9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 flipV="1">
            <a:off x="10024366" y="4064472"/>
            <a:ext cx="246888" cy="9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1804842" y="4302216"/>
            <a:ext cx="295656" cy="3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iruutu 15"/>
          <p:cNvSpPr txBox="1"/>
          <p:nvPr/>
        </p:nvSpPr>
        <p:spPr>
          <a:xfrm>
            <a:off x="10355580" y="3611825"/>
            <a:ext cx="1444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Kategoriaryhmä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10355580" y="3910583"/>
            <a:ext cx="886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/>
              <a:t>Kategoria</a:t>
            </a:r>
          </a:p>
        </p:txBody>
      </p:sp>
      <p:sp>
        <p:nvSpPr>
          <p:cNvPr id="18" name="Suorakulmio 17"/>
          <p:cNvSpPr/>
          <p:nvPr/>
        </p:nvSpPr>
        <p:spPr>
          <a:xfrm>
            <a:off x="264812" y="4148327"/>
            <a:ext cx="1465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/>
              <a:t>Sanallinen palaute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377" y="2406325"/>
            <a:ext cx="7615246" cy="423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>
                <a:solidFill>
                  <a:schemeClr val="tx1"/>
                </a:solidFill>
              </a:rPr>
              <a:t>Projektin Tavoitteita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pPr>
              <a:buClrTx/>
            </a:pPr>
            <a:r>
              <a:rPr lang="fi-FI">
                <a:solidFill>
                  <a:schemeClr val="tx1"/>
                </a:solidFill>
              </a:rPr>
              <a:t>Projektin tavoitteena on lisätä Moveatis-tietojärjestelmään lisäosa, joka sisältää palauteanalyysiin käytetyn Excel-kaavakkeen ominaisuudet.</a:t>
            </a:r>
          </a:p>
          <a:p>
            <a:pPr lvl="1">
              <a:buClrTx/>
            </a:pPr>
            <a:r>
              <a:rPr lang="fi-FI">
                <a:solidFill>
                  <a:schemeClr val="tx1"/>
                </a:solidFill>
              </a:rPr>
              <a:t>Käyttäjä voi luokitella ja saada yhteenvedon opetustilanteissa annetuista palautteista.</a:t>
            </a:r>
          </a:p>
          <a:p>
            <a:pPr lvl="1">
              <a:buClrTx/>
            </a:pPr>
            <a:r>
              <a:rPr lang="fi-FI">
                <a:solidFill>
                  <a:schemeClr val="tx1"/>
                </a:solidFill>
              </a:rPr>
              <a:t>Analysoinnin tulokset näytetään numeerisesti ja graafisesti.</a:t>
            </a:r>
          </a:p>
          <a:p>
            <a:pPr lvl="1">
              <a:buClrTx/>
            </a:pPr>
            <a:r>
              <a:rPr lang="fi-FI">
                <a:solidFill>
                  <a:schemeClr val="tx1"/>
                </a:solidFill>
              </a:rPr>
              <a:t>Analysoinnin datan voi lähettää PNG-kuvana ja CSV-tiedostona sähköpostiin, sekä tallentaa sovelluksen tietokantaan ja laitteelle.</a:t>
            </a:r>
          </a:p>
          <a:p>
            <a:pPr lvl="1">
              <a:buClrTx/>
            </a:pPr>
            <a:r>
              <a:rPr lang="fi-FI">
                <a:solidFill>
                  <a:schemeClr val="tx1"/>
                </a:solidFill>
              </a:rPr>
              <a:t>Sovelluksen tulee skaalautua tietokoneiden lisäksi myös muille laitteille.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1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70D8E6"/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583436" y="3017520"/>
            <a:ext cx="4270248" cy="363995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Kehitysympäristö	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Eclipse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Maven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VirtualBox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Versionhallinta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GitHub</a:t>
            </a: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Projektinhallinta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Trello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Tietokanta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PostgreSQL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>
          <a:xfrm>
            <a:off x="6338316" y="3017520"/>
            <a:ext cx="4253484" cy="363995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Sovelluspalvelin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Wildfly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err="1">
                <a:solidFill>
                  <a:schemeClr val="tx1"/>
                </a:solidFill>
              </a:rPr>
              <a:t>Backend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JavaEE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REST + </a:t>
            </a:r>
            <a:r>
              <a:rPr lang="fi-FI" dirty="0" err="1">
                <a:solidFill>
                  <a:schemeClr val="tx1"/>
                </a:solidFill>
              </a:rPr>
              <a:t>Json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err="1">
                <a:solidFill>
                  <a:schemeClr val="tx1"/>
                </a:solidFill>
              </a:rPr>
              <a:t>Frontend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HTML5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CSS3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JavaScript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Primefaces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1"/>
                </a:solidFill>
              </a:rPr>
              <a:t>kehitystyökalut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1583436" y="2502567"/>
            <a:ext cx="62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Kehitystyökalut valittiin Moveatis-projektin mukaisesti.</a:t>
            </a:r>
          </a:p>
        </p:txBody>
      </p:sp>
    </p:spTree>
    <p:extLst>
      <p:ext uri="{BB962C8B-B14F-4D97-AF65-F5344CB8AC3E}">
        <p14:creationId xmlns:p14="http://schemas.microsoft.com/office/powerpoint/2010/main" val="33317272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907</TotalTime>
  <Words>338</Words>
  <Application>Microsoft Office PowerPoint</Application>
  <PresentationFormat>Laajakuva</PresentationFormat>
  <Paragraphs>96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Moveo-projekti</vt:lpstr>
      <vt:lpstr>sisältö</vt:lpstr>
      <vt:lpstr>PROjektiorganisaatio</vt:lpstr>
      <vt:lpstr>PROjektiorganisaatio</vt:lpstr>
      <vt:lpstr>PROjektiorganisaatio</vt:lpstr>
      <vt:lpstr>Projektin taustaa</vt:lpstr>
      <vt:lpstr>Palauteanalyysi ennen</vt:lpstr>
      <vt:lpstr>Projektin Tavoitteita</vt:lpstr>
      <vt:lpstr>kehitystyökalut</vt:lpstr>
      <vt:lpstr>Palauteanalyysin rakennekuva</vt:lpstr>
      <vt:lpstr>Sovelluksen esittely</vt:lpstr>
      <vt:lpstr>Projektin läpivienti</vt:lpstr>
      <vt:lpstr>Projektin läpivienti</vt:lpstr>
      <vt:lpstr>Onnistumiset ja kehityskohteet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93</cp:revision>
  <dcterms:created xsi:type="dcterms:W3CDTF">2019-02-18T07:58:32Z</dcterms:created>
  <dcterms:modified xsi:type="dcterms:W3CDTF">2019-05-09T11:39:32Z</dcterms:modified>
</cp:coreProperties>
</file>