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87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95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39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03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48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722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4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640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91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275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46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60A8-E536-446C-9BD0-5F6FFCA90A4D}" type="datetimeFigureOut">
              <a:rPr lang="fi-FI" smtClean="0"/>
              <a:t>20.3.2019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1385-BFFA-4B63-AF5A-71A0F4C1D7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43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328160" cy="964132"/>
          </a:xfrm>
        </p:spPr>
        <p:txBody>
          <a:bodyPr/>
          <a:lstStyle/>
          <a:p>
            <a:pPr algn="l"/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2953"/>
            <a:ext cx="3499658" cy="1587731"/>
          </a:xfrm>
        </p:spPr>
        <p:txBody>
          <a:bodyPr>
            <a:normAutofit/>
          </a:bodyPr>
          <a:lstStyle/>
          <a:p>
            <a:pPr algn="l"/>
            <a:r>
              <a:rPr lang="fi-FI" dirty="0" smtClean="0"/>
              <a:t>Projekti Peltihamsteri</a:t>
            </a:r>
          </a:p>
          <a:p>
            <a:pPr algn="l"/>
            <a:r>
              <a:rPr lang="fi-FI" dirty="0" smtClean="0"/>
              <a:t>Palaveri 6</a:t>
            </a:r>
          </a:p>
          <a:p>
            <a:pPr algn="l"/>
            <a:r>
              <a:rPr lang="fi-FI" dirty="0"/>
              <a:t>T</a:t>
            </a:r>
            <a:r>
              <a:rPr lang="fi-FI" dirty="0" smtClean="0"/>
              <a:t>o 20.3.2019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73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Tehdyt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1035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i-FI" sz="2000" dirty="0" smtClean="0"/>
              <a:t>Projektisuunnitelmaa ja vaatimusmäärittelyä jaettu myös tilaajille</a:t>
            </a:r>
            <a:endParaRPr lang="fi-FI" dirty="0"/>
          </a:p>
          <a:p>
            <a:pPr marL="914400" lvl="2" indent="0">
              <a:buNone/>
            </a:pPr>
            <a:endParaRPr lang="fi-FI" sz="1600" dirty="0" smtClean="0">
              <a:solidFill>
                <a:prstClr val="black"/>
              </a:solidFill>
            </a:endParaRPr>
          </a:p>
          <a:p>
            <a:pPr lvl="1"/>
            <a:r>
              <a:rPr lang="fi-FI" sz="2000" dirty="0" smtClean="0">
                <a:solidFill>
                  <a:prstClr val="black"/>
                </a:solidFill>
              </a:rPr>
              <a:t>Android:</a:t>
            </a:r>
          </a:p>
          <a:p>
            <a:pPr lvl="2"/>
            <a:r>
              <a:rPr lang="fi-FI" sz="1600" dirty="0" smtClean="0">
                <a:solidFill>
                  <a:prstClr val="black"/>
                </a:solidFill>
              </a:rPr>
              <a:t>Prototyyppi jolla saa kerättyä kosketusdataa</a:t>
            </a:r>
          </a:p>
          <a:p>
            <a:pPr marL="914400" lvl="2" indent="0">
              <a:buNone/>
            </a:pPr>
            <a:endParaRPr lang="fi-FI" sz="1600" dirty="0" smtClean="0">
              <a:solidFill>
                <a:prstClr val="black"/>
              </a:solidFill>
            </a:endParaRPr>
          </a:p>
          <a:p>
            <a:pPr lvl="1"/>
            <a:r>
              <a:rPr lang="fi-FI" sz="2000" dirty="0" smtClean="0">
                <a:solidFill>
                  <a:prstClr val="black"/>
                </a:solidFill>
              </a:rPr>
              <a:t>Silmänliikekamera:</a:t>
            </a:r>
          </a:p>
          <a:p>
            <a:pPr lvl="2"/>
            <a:r>
              <a:rPr lang="fi-FI" sz="1600" dirty="0" smtClean="0">
                <a:solidFill>
                  <a:prstClr val="black"/>
                </a:solidFill>
              </a:rPr>
              <a:t>TCP-yhteys käynnistyy uudelleen jos D-</a:t>
            </a:r>
            <a:r>
              <a:rPr lang="fi-FI" sz="1600" dirty="0" err="1" smtClean="0">
                <a:solidFill>
                  <a:prstClr val="black"/>
                </a:solidFill>
              </a:rPr>
              <a:t>Labin</a:t>
            </a:r>
            <a:r>
              <a:rPr lang="fi-FI" sz="1600" dirty="0" smtClean="0">
                <a:solidFill>
                  <a:prstClr val="black"/>
                </a:solidFill>
              </a:rPr>
              <a:t> </a:t>
            </a:r>
            <a:r>
              <a:rPr lang="fi-FI" sz="1600" dirty="0" err="1" smtClean="0">
                <a:solidFill>
                  <a:prstClr val="black"/>
                </a:solidFill>
              </a:rPr>
              <a:t>relayssä</a:t>
            </a:r>
            <a:r>
              <a:rPr lang="fi-FI" sz="1600" dirty="0" smtClean="0">
                <a:solidFill>
                  <a:prstClr val="black"/>
                </a:solidFill>
              </a:rPr>
              <a:t> käy tekemässä muutoksia </a:t>
            </a:r>
          </a:p>
          <a:p>
            <a:pPr marL="914400" lvl="2" indent="0">
              <a:buNone/>
            </a:pPr>
            <a:r>
              <a:rPr lang="fi-FI" sz="1600" dirty="0">
                <a:solidFill>
                  <a:prstClr val="black"/>
                </a:solidFill>
              </a:rPr>
              <a:t>	</a:t>
            </a:r>
            <a:r>
              <a:rPr lang="fi-FI" sz="1600" dirty="0" smtClean="0">
                <a:solidFill>
                  <a:prstClr val="black"/>
                </a:solidFill>
              </a:rPr>
              <a:t>-&gt; kehitettävä sovellus voi lukea muuttujien nimet uudelleen</a:t>
            </a:r>
          </a:p>
          <a:p>
            <a:pPr marL="914400" lvl="2" indent="0">
              <a:buNone/>
            </a:pPr>
            <a:endParaRPr lang="fi-FI" sz="1600" dirty="0" smtClean="0">
              <a:solidFill>
                <a:prstClr val="black"/>
              </a:solidFill>
            </a:endParaRPr>
          </a:p>
          <a:p>
            <a:pPr lvl="1"/>
            <a:r>
              <a:rPr lang="fi-FI" sz="2000" dirty="0" smtClean="0">
                <a:solidFill>
                  <a:prstClr val="black"/>
                </a:solidFill>
              </a:rPr>
              <a:t>Kehitetty </a:t>
            </a:r>
            <a:r>
              <a:rPr lang="fi-FI" sz="2000" dirty="0" smtClean="0">
                <a:solidFill>
                  <a:prstClr val="black"/>
                </a:solidFill>
              </a:rPr>
              <a:t>komponenttia datan yhdistämiseen</a:t>
            </a:r>
          </a:p>
          <a:p>
            <a:pPr lvl="1"/>
            <a:endParaRPr lang="fi-FI" sz="2000" dirty="0">
              <a:solidFill>
                <a:prstClr val="black"/>
              </a:solidFill>
            </a:endParaRPr>
          </a:p>
          <a:p>
            <a:pPr lvl="1"/>
            <a:r>
              <a:rPr lang="fi-FI" sz="2000" dirty="0" smtClean="0">
                <a:solidFill>
                  <a:prstClr val="black"/>
                </a:solidFill>
              </a:rPr>
              <a:t>Käyttöliittymää kehitetty</a:t>
            </a:r>
          </a:p>
          <a:p>
            <a:pPr lvl="1"/>
            <a:endParaRPr lang="fi-FI" sz="2000" dirty="0">
              <a:solidFill>
                <a:prstClr val="black"/>
              </a:solidFill>
            </a:endParaRPr>
          </a:p>
          <a:p>
            <a:pPr lvl="1"/>
            <a:r>
              <a:rPr lang="fi-FI" sz="2000" dirty="0" smtClean="0">
                <a:solidFill>
                  <a:prstClr val="black"/>
                </a:solidFill>
              </a:rPr>
              <a:t>Arkkitehtuuria hahmoteltu</a:t>
            </a:r>
          </a:p>
          <a:p>
            <a:pPr lvl="1"/>
            <a:endParaRPr lang="fi-FI" sz="2000" dirty="0">
              <a:solidFill>
                <a:prstClr val="black"/>
              </a:solidFill>
            </a:endParaRPr>
          </a:p>
          <a:p>
            <a:pPr lvl="1"/>
            <a:r>
              <a:rPr lang="fi-FI" sz="2000" dirty="0" smtClean="0">
                <a:solidFill>
                  <a:prstClr val="black"/>
                </a:solidFill>
              </a:rPr>
              <a:t>www-verkkolevy käyttöön</a:t>
            </a:r>
            <a:endParaRPr lang="fi-FI" sz="1600" dirty="0">
              <a:solidFill>
                <a:prstClr val="black"/>
              </a:solidFill>
            </a:endParaRPr>
          </a:p>
          <a:p>
            <a:pPr lvl="1"/>
            <a:endParaRPr lang="fi-FI" dirty="0">
              <a:solidFill>
                <a:prstClr val="black"/>
              </a:solidFill>
            </a:endParaRPr>
          </a:p>
          <a:p>
            <a:pPr lvl="2"/>
            <a:endParaRPr lang="fi-FI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689412" y="3593054"/>
            <a:ext cx="193638" cy="15060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47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5265"/>
          </a:xfrm>
        </p:spPr>
        <p:txBody>
          <a:bodyPr>
            <a:normAutofit lnSpcReduction="10000"/>
          </a:bodyPr>
          <a:lstStyle/>
          <a:p>
            <a:r>
              <a:rPr lang="fi-FI" sz="2000" dirty="0" smtClean="0"/>
              <a:t>Projektisuunnitelman ja vaatimusmäärittelyn korjaus kommenttien </a:t>
            </a:r>
            <a:r>
              <a:rPr lang="fi-FI" sz="2000" dirty="0" smtClean="0"/>
              <a:t>perusteella</a:t>
            </a:r>
          </a:p>
          <a:p>
            <a:endParaRPr lang="fi-FI" sz="2000" dirty="0" smtClean="0"/>
          </a:p>
          <a:p>
            <a:r>
              <a:rPr lang="fi-FI" sz="2000" dirty="0"/>
              <a:t>Android:</a:t>
            </a:r>
          </a:p>
          <a:p>
            <a:pPr lvl="1"/>
            <a:r>
              <a:rPr lang="fi-FI" sz="1600" dirty="0"/>
              <a:t>Kosketusdatan keräämiseen </a:t>
            </a:r>
            <a:r>
              <a:rPr lang="fi-FI" sz="1600" dirty="0" smtClean="0"/>
              <a:t>tarkoitettu sovellus </a:t>
            </a:r>
            <a:r>
              <a:rPr lang="fi-FI" sz="1600" dirty="0"/>
              <a:t>taustalle</a:t>
            </a:r>
          </a:p>
          <a:p>
            <a:endParaRPr lang="fi-FI" sz="2000" dirty="0"/>
          </a:p>
          <a:p>
            <a:r>
              <a:rPr lang="fi-FI" sz="2000" dirty="0"/>
              <a:t>Silmänliikekamera:</a:t>
            </a:r>
          </a:p>
          <a:p>
            <a:pPr lvl="1"/>
            <a:r>
              <a:rPr lang="fi-FI" sz="1600" dirty="0"/>
              <a:t>Katsepisteytysdatan yhdistäminen muuhun </a:t>
            </a:r>
            <a:r>
              <a:rPr lang="fi-FI" sz="1600" dirty="0" smtClean="0"/>
              <a:t>dataan</a:t>
            </a:r>
            <a:endParaRPr lang="fi-FI" sz="2000" dirty="0"/>
          </a:p>
          <a:p>
            <a:endParaRPr lang="fi-FI" sz="2000" dirty="0" smtClean="0"/>
          </a:p>
          <a:p>
            <a:r>
              <a:rPr lang="fi-FI" sz="2000" dirty="0"/>
              <a:t>Käyttöliittymän jatkokehittely</a:t>
            </a:r>
          </a:p>
          <a:p>
            <a:endParaRPr lang="fi-FI" sz="2000" dirty="0" smtClean="0"/>
          </a:p>
          <a:p>
            <a:r>
              <a:rPr lang="fi-FI" sz="2000" dirty="0" smtClean="0"/>
              <a:t>Datan </a:t>
            </a:r>
            <a:r>
              <a:rPr lang="fi-FI" sz="2000" dirty="0" smtClean="0"/>
              <a:t>synkronoinnin suunnittelu</a:t>
            </a:r>
          </a:p>
          <a:p>
            <a:endParaRPr lang="fi-FI" sz="2000" dirty="0"/>
          </a:p>
          <a:p>
            <a:r>
              <a:rPr lang="fi-FI" sz="2000" dirty="0" smtClean="0"/>
              <a:t>Arkkitehtuurin </a:t>
            </a:r>
            <a:r>
              <a:rPr lang="fi-FI" sz="2000" dirty="0" smtClean="0"/>
              <a:t>suunnittelun jatkaminen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2671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Kohdattuja ongelmia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Android proto ei vielä toimi täysin</a:t>
            </a:r>
          </a:p>
          <a:p>
            <a:pPr lvl="1"/>
            <a:r>
              <a:rPr lang="fi-FI" sz="1800" dirty="0" smtClean="0"/>
              <a:t>Ongelmia todella nopeiden kosketusten kanssa</a:t>
            </a:r>
          </a:p>
          <a:p>
            <a:endParaRPr lang="fi-FI" sz="2000" dirty="0"/>
          </a:p>
          <a:p>
            <a:r>
              <a:rPr lang="fi-FI" sz="2000" dirty="0" smtClean="0"/>
              <a:t>Pipeline-pohjakomponentti ei ole sellainen, että osaisi käynnistää itsensä uudelleen hallitusti</a:t>
            </a:r>
          </a:p>
          <a:p>
            <a:pPr lvl="1"/>
            <a:r>
              <a:rPr lang="fi-FI" sz="1800" dirty="0" smtClean="0"/>
              <a:t>Ainakin </a:t>
            </a:r>
            <a:r>
              <a:rPr lang="fi-FI" sz="1800" dirty="0"/>
              <a:t>silmänliikekameraa varten pitää tehdä kääreluokka TCP-lukijan ympärille</a:t>
            </a:r>
          </a:p>
          <a:p>
            <a:pPr marL="0" indent="0">
              <a:buNone/>
            </a:pPr>
            <a:endParaRPr lang="fi-FI" sz="2000" dirty="0"/>
          </a:p>
          <a:p>
            <a:endParaRPr lang="fi-FI" sz="2000" dirty="0" smtClean="0"/>
          </a:p>
          <a:p>
            <a:endParaRPr lang="fi-FI" sz="2000" dirty="0"/>
          </a:p>
          <a:p>
            <a:endParaRPr lang="fi-FI" sz="20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290918" y="2216075"/>
            <a:ext cx="268941" cy="1936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ight Arrow 4"/>
          <p:cNvSpPr/>
          <p:nvPr/>
        </p:nvSpPr>
        <p:spPr>
          <a:xfrm>
            <a:off x="1290918" y="3308145"/>
            <a:ext cx="268941" cy="19363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60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0718"/>
          </a:xfrm>
        </p:spPr>
        <p:txBody>
          <a:bodyPr>
            <a:normAutofit/>
          </a:bodyPr>
          <a:lstStyle/>
          <a:p>
            <a:r>
              <a:rPr lang="fi-FI" sz="3200" dirty="0" smtClean="0"/>
              <a:t>Ajankäyttö vaiheittain</a:t>
            </a:r>
            <a:endParaRPr lang="fi-FI" sz="3200" dirty="0"/>
          </a:p>
        </p:txBody>
      </p:sp>
      <p:pic>
        <p:nvPicPr>
          <p:cNvPr id="22" name="Content Placeholder 2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1271" y="1725768"/>
            <a:ext cx="8761594" cy="38458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07425" y="1237001"/>
            <a:ext cx="9211854" cy="562099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40159" y="1235844"/>
            <a:ext cx="29492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mtClean="0"/>
              <a:t>Viikko 12</a:t>
            </a:r>
            <a:endParaRPr lang="fi-FI" dirty="0"/>
          </a:p>
        </p:txBody>
      </p:sp>
      <p:sp>
        <p:nvSpPr>
          <p:cNvPr id="27" name="TextBox 26"/>
          <p:cNvSpPr txBox="1"/>
          <p:nvPr/>
        </p:nvSpPr>
        <p:spPr>
          <a:xfrm>
            <a:off x="5821251" y="1740517"/>
            <a:ext cx="15454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5</a:t>
            </a:r>
            <a:endParaRPr lang="fi-FI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898524" y="1755266"/>
            <a:ext cx="15454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5</a:t>
            </a:r>
            <a:endParaRPr lang="fi-FI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765961" y="1755266"/>
            <a:ext cx="26321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200" dirty="0" smtClean="0"/>
              <a:t>6</a:t>
            </a:r>
            <a:endParaRPr lang="fi-FI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9581882" y="1740517"/>
            <a:ext cx="21500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7</a:t>
            </a:r>
            <a:endParaRPr lang="fi-FI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1462196" y="1741088"/>
            <a:ext cx="1859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8</a:t>
            </a:r>
            <a:endParaRPr lang="fi-FI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800044" y="3510211"/>
            <a:ext cx="1923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9</a:t>
            </a:r>
            <a:endParaRPr lang="fi-FI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8868506" y="3510210"/>
            <a:ext cx="3606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10</a:t>
            </a:r>
            <a:endParaRPr lang="fi-FI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0739229" y="3510209"/>
            <a:ext cx="34176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200" dirty="0" smtClean="0"/>
              <a:t>11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38242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938" y="365125"/>
            <a:ext cx="10722708" cy="1325563"/>
          </a:xfrm>
        </p:spPr>
        <p:txBody>
          <a:bodyPr/>
          <a:lstStyle/>
          <a:p>
            <a:r>
              <a:rPr lang="fi-FI" dirty="0" smtClean="0"/>
              <a:t>Ajankäyttö tekijöittäin ja vaiheittain koko ajalta 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241122"/>
              </p:ext>
            </p:extLst>
          </p:nvPr>
        </p:nvGraphicFramePr>
        <p:xfrm>
          <a:off x="798489" y="2292437"/>
          <a:ext cx="10457647" cy="2451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418">
                  <a:extLst>
                    <a:ext uri="{9D8B030D-6E8A-4147-A177-3AD203B41FA5}">
                      <a16:colId xmlns:a16="http://schemas.microsoft.com/office/drawing/2014/main" val="3434852477"/>
                    </a:ext>
                  </a:extLst>
                </a:gridCol>
                <a:gridCol w="1600308">
                  <a:extLst>
                    <a:ext uri="{9D8B030D-6E8A-4147-A177-3AD203B41FA5}">
                      <a16:colId xmlns:a16="http://schemas.microsoft.com/office/drawing/2014/main" val="1646691070"/>
                    </a:ext>
                  </a:extLst>
                </a:gridCol>
                <a:gridCol w="1600308">
                  <a:extLst>
                    <a:ext uri="{9D8B030D-6E8A-4147-A177-3AD203B41FA5}">
                      <a16:colId xmlns:a16="http://schemas.microsoft.com/office/drawing/2014/main" val="1211499788"/>
                    </a:ext>
                  </a:extLst>
                </a:gridCol>
                <a:gridCol w="1600308">
                  <a:extLst>
                    <a:ext uri="{9D8B030D-6E8A-4147-A177-3AD203B41FA5}">
                      <a16:colId xmlns:a16="http://schemas.microsoft.com/office/drawing/2014/main" val="2824194103"/>
                    </a:ext>
                  </a:extLst>
                </a:gridCol>
                <a:gridCol w="1600308">
                  <a:extLst>
                    <a:ext uri="{9D8B030D-6E8A-4147-A177-3AD203B41FA5}">
                      <a16:colId xmlns:a16="http://schemas.microsoft.com/office/drawing/2014/main" val="1470424839"/>
                    </a:ext>
                  </a:extLst>
                </a:gridCol>
                <a:gridCol w="1600308">
                  <a:extLst>
                    <a:ext uri="{9D8B030D-6E8A-4147-A177-3AD203B41FA5}">
                      <a16:colId xmlns:a16="http://schemas.microsoft.com/office/drawing/2014/main" val="3665995641"/>
                    </a:ext>
                  </a:extLst>
                </a:gridCol>
                <a:gridCol w="905689">
                  <a:extLst>
                    <a:ext uri="{9D8B030D-6E8A-4147-A177-3AD203B41FA5}">
                      <a16:colId xmlns:a16="http://schemas.microsoft.com/office/drawing/2014/main" val="1299086538"/>
                    </a:ext>
                  </a:extLst>
                </a:gridCol>
              </a:tblGrid>
              <a:tr h="26718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Vaihe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Marina Mustonen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Arttu Ylä-Sahra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Mari Kasanen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Juhani Sundell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>
                          <a:effectLst/>
                        </a:rPr>
                        <a:t>Leevi Liimatainen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u="none" strike="noStrike" dirty="0">
                          <a:effectLst/>
                        </a:rPr>
                        <a:t>Yhteensä</a:t>
                      </a:r>
                      <a:endParaRPr lang="fi-FI" sz="12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79571947"/>
                  </a:ext>
                </a:extLst>
              </a:tr>
              <a:tr h="26718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Esitutkimus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32:18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28:36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148:54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7937030"/>
                  </a:ext>
                </a:extLst>
              </a:tr>
              <a:tr h="282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Järjestelmätestaus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14:01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15:21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9338610"/>
                  </a:ext>
                </a:extLst>
              </a:tr>
              <a:tr h="282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Oheiskurssi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24:05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25:41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30:10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25:50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126:26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5162102"/>
                  </a:ext>
                </a:extLst>
              </a:tr>
              <a:tr h="26718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Palaverit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16:05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12:54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74:04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4497910"/>
                  </a:ext>
                </a:extLst>
              </a:tr>
              <a:tr h="26718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Projektin hallinta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58:35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3:06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2:05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71:31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1657068"/>
                  </a:ext>
                </a:extLst>
              </a:tr>
              <a:tr h="26718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Suunnittelu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61:25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58:21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49:20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72:40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262:16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010509"/>
                  </a:ext>
                </a:extLst>
              </a:tr>
              <a:tr h="267184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>
                          <a:effectLst/>
                        </a:rPr>
                        <a:t>Vaatimusmäärittely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19:45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0:45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24:15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5662644"/>
                  </a:ext>
                </a:extLst>
              </a:tr>
              <a:tr h="282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effectLst/>
                        </a:rPr>
                        <a:t>Yhteensä</a:t>
                      </a:r>
                      <a:endParaRPr lang="fi-FI" sz="12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151:10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153:36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156:31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128:40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132:50</a:t>
                      </a:r>
                      <a:endParaRPr lang="fi-FI" sz="10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722:47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9138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80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sz="2400" dirty="0" smtClean="0"/>
              <a:t>ryhmän tavoite on 100h/viikko +oheiskurssit</a:t>
            </a:r>
            <a:endParaRPr lang="fi-FI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6531" y="1609664"/>
            <a:ext cx="8337292" cy="508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924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180</Words>
  <Application>Microsoft Office PowerPoint</Application>
  <PresentationFormat>Widescreen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Tilakatsaus</vt:lpstr>
      <vt:lpstr>Tehdyt toimenpiteet</vt:lpstr>
      <vt:lpstr>Seuraavat toimenpiteet</vt:lpstr>
      <vt:lpstr>Kohdattuja ongelmia</vt:lpstr>
      <vt:lpstr>Ajankäyttö vaiheittain</vt:lpstr>
      <vt:lpstr>Ajankäyttö tekijöittäin ja vaiheittain koko ajalta </vt:lpstr>
      <vt:lpstr>Ajankäyttö viikottain  ryhmän tavoite on 100h/viikko +oheiskurssit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Mustonen, Marina</dc:creator>
  <cp:lastModifiedBy>Mustonen, Marina</cp:lastModifiedBy>
  <cp:revision>36</cp:revision>
  <dcterms:created xsi:type="dcterms:W3CDTF">2019-02-20T08:09:07Z</dcterms:created>
  <dcterms:modified xsi:type="dcterms:W3CDTF">2019-03-20T08:11:40Z</dcterms:modified>
</cp:coreProperties>
</file>