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8" r:id="rId8"/>
    <p:sldId id="262" r:id="rId9"/>
    <p:sldId id="267" r:id="rId10"/>
    <p:sldId id="263" r:id="rId11"/>
    <p:sldId id="266" r:id="rId12"/>
    <p:sldId id="264" r:id="rId13"/>
    <p:sldId id="26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59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8096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55993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1813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64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37216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9010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6796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197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9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3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342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21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707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97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23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61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AAD347D-5ACD-4C99-B74B-A9C85AD731AF}" type="datetimeFigureOut">
              <a:rPr lang="en-US" smtClean="0"/>
              <a:t>4/2/2019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200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  <p:sldLayoutId id="2147483790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183341"/>
            <a:ext cx="9796330" cy="1559859"/>
          </a:xfrm>
        </p:spPr>
        <p:txBody>
          <a:bodyPr>
            <a:normAutofit/>
          </a:bodyPr>
          <a:lstStyle/>
          <a:p>
            <a:pPr algn="ctr"/>
            <a:r>
              <a:rPr lang="fi-FI" sz="6000" dirty="0" smtClean="0">
                <a:solidFill>
                  <a:schemeClr val="tx1"/>
                </a:solidFill>
              </a:rPr>
              <a:t>PELTIHAMSTERI</a:t>
            </a:r>
            <a:endParaRPr lang="fi-FI" sz="60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76226" y="3905026"/>
            <a:ext cx="8208086" cy="1733774"/>
          </a:xfrm>
        </p:spPr>
        <p:txBody>
          <a:bodyPr>
            <a:normAutofit/>
          </a:bodyPr>
          <a:lstStyle/>
          <a:p>
            <a:pPr algn="ctr"/>
            <a:r>
              <a:rPr lang="fi-FI" dirty="0" smtClean="0"/>
              <a:t>MARI KASANEN, LEEVI LIIMATAINEN, MARINA MUSTONEN, JUHANI SUNDELL JA ARTTU YLÄ-SAHRA</a:t>
            </a:r>
          </a:p>
          <a:p>
            <a:pPr algn="ctr"/>
            <a:r>
              <a:rPr lang="fi-FI" dirty="0" smtClean="0"/>
              <a:t>1.VÄLIESITTELY</a:t>
            </a:r>
          </a:p>
          <a:p>
            <a:pPr algn="ctr"/>
            <a:r>
              <a:rPr lang="fi-FI" dirty="0" smtClean="0"/>
              <a:t>2.4.2019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625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Käyttöliittymä (1/2)</a:t>
            </a:r>
            <a:endParaRPr lang="fi-FI" sz="4400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4" y="1580050"/>
            <a:ext cx="4299067" cy="5084050"/>
          </a:xfrm>
        </p:spPr>
      </p:pic>
      <p:sp>
        <p:nvSpPr>
          <p:cNvPr id="5" name="TextBox 4"/>
          <p:cNvSpPr txBox="1"/>
          <p:nvPr/>
        </p:nvSpPr>
        <p:spPr>
          <a:xfrm>
            <a:off x="5749896" y="1580050"/>
            <a:ext cx="5517661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fi-FI" sz="2400" dirty="0" smtClean="0"/>
              <a:t>Tavoitteena helppokäyttöisyys ja selkeys</a:t>
            </a:r>
          </a:p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fi-FI" sz="2400" dirty="0" smtClean="0"/>
              <a:t>Kysytään käyttäjältä </a:t>
            </a:r>
            <a:r>
              <a:rPr lang="fi-FI" sz="2400" dirty="0" smtClean="0"/>
              <a:t>olennaiset tiedot</a:t>
            </a:r>
            <a:endParaRPr lang="fi-FI" sz="2400" dirty="0" smtClean="0"/>
          </a:p>
          <a:p>
            <a:pPr marL="342900" lvl="0" indent="-306000">
              <a:spcBef>
                <a:spcPct val="20000"/>
              </a:spcBef>
              <a:spcAft>
                <a:spcPts val="600"/>
              </a:spcAft>
              <a:buClr>
                <a:srgbClr val="DADADA"/>
              </a:buClr>
              <a:buSzPct val="70000"/>
              <a:buFont typeface="Wingdings 2" charset="2"/>
              <a:buChar char=""/>
            </a:pPr>
            <a:r>
              <a:rPr lang="fi-FI" sz="2400" dirty="0" smtClean="0"/>
              <a:t>Vaihtoehtoisesti syöttämällä asetustiedosto, voidaan siitä lukea kokeen tiedot, käytettävät laitteet ym. </a:t>
            </a:r>
          </a:p>
        </p:txBody>
      </p:sp>
    </p:spTree>
    <p:extLst>
      <p:ext uri="{BB962C8B-B14F-4D97-AF65-F5344CB8AC3E}">
        <p14:creationId xmlns:p14="http://schemas.microsoft.com/office/powerpoint/2010/main" val="299124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tx1"/>
                </a:solidFill>
              </a:rPr>
              <a:t>Käyttöliittymä (2/2)</a:t>
            </a:r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580050"/>
            <a:ext cx="4302950" cy="508864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607" y="1580050"/>
            <a:ext cx="4302950" cy="5088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514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Projektin läpivienti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845068" cy="4844814"/>
          </a:xfrm>
        </p:spPr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Projekti alkoi 29.1.2019 ja päättyy toukokuun lopussa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Sovellus valmis toukokuun alkuun mennessä, toukokuussa sovelluksen korjailua ja hiomista, sekä dokumenttien viimeistelyä.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Projekti kestää 18 viikkoa ja työtunteja käytetään n. 1350.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Käytetään sovellettua spiraalimallia, jossa projektin edetessä piteneviä syklejä</a:t>
            </a:r>
            <a:r>
              <a:rPr lang="fi-FI" sz="2400" dirty="0">
                <a:solidFill>
                  <a:schemeClr val="tx1"/>
                </a:solidFill>
              </a:rPr>
              <a:t>, </a:t>
            </a:r>
            <a:r>
              <a:rPr lang="fi-FI" sz="2400" dirty="0" smtClean="0">
                <a:solidFill>
                  <a:schemeClr val="tx1"/>
                </a:solidFill>
              </a:rPr>
              <a:t>joissa </a:t>
            </a:r>
            <a:r>
              <a:rPr lang="fi-FI" sz="2400" dirty="0">
                <a:solidFill>
                  <a:schemeClr val="tx1"/>
                </a:solidFill>
              </a:rPr>
              <a:t>toistuu samat </a:t>
            </a:r>
            <a:r>
              <a:rPr lang="fi-FI" sz="2400" dirty="0" smtClean="0">
                <a:solidFill>
                  <a:schemeClr val="tx1"/>
                </a:solidFill>
              </a:rPr>
              <a:t>askeleet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Palavereita </a:t>
            </a:r>
            <a:r>
              <a:rPr lang="fi-FI" sz="2400" dirty="0" smtClean="0">
                <a:solidFill>
                  <a:schemeClr val="tx1"/>
                </a:solidFill>
              </a:rPr>
              <a:t>tilaajan kanssa oli alussa joka viikko, nyt joka toinen viikko</a:t>
            </a:r>
          </a:p>
        </p:txBody>
      </p:sp>
    </p:spTree>
    <p:extLst>
      <p:ext uri="{BB962C8B-B14F-4D97-AF65-F5344CB8AC3E}">
        <p14:creationId xmlns:p14="http://schemas.microsoft.com/office/powerpoint/2010/main" val="284002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3795" y="609599"/>
            <a:ext cx="10353762" cy="5342021"/>
          </a:xfrm>
        </p:spPr>
        <p:txBody>
          <a:bodyPr>
            <a:normAutofit/>
          </a:bodyPr>
          <a:lstStyle/>
          <a:p>
            <a:r>
              <a:rPr lang="fi-FI" sz="6600" dirty="0" smtClean="0">
                <a:solidFill>
                  <a:schemeClr val="tx1"/>
                </a:solidFill>
              </a:rPr>
              <a:t>Kiitos!</a:t>
            </a:r>
            <a:endParaRPr lang="fi-FI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54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fi-FI" sz="4400" dirty="0" smtClean="0">
                <a:solidFill>
                  <a:schemeClr val="tx1"/>
                </a:solidFill>
              </a:rPr>
              <a:t>Sisältö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957892"/>
            <a:ext cx="10353762" cy="3833308"/>
          </a:xfrm>
        </p:spPr>
        <p:txBody>
          <a:bodyPr>
            <a:normAutofit/>
          </a:bodyPr>
          <a:lstStyle/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Projektiorganisaatio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Aihe ja taustaa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Suunnitelmia ja toteutusratkaisuja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Käyttöliittymä</a:t>
            </a:r>
          </a:p>
          <a:p>
            <a:pPr marL="494100" indent="-457200">
              <a:buFont typeface="+mj-lt"/>
              <a:buAutoNum type="arabicPeriod"/>
            </a:pPr>
            <a:r>
              <a:rPr lang="fi-FI" sz="2800" dirty="0" smtClean="0">
                <a:solidFill>
                  <a:schemeClr val="tx1"/>
                </a:solidFill>
              </a:rPr>
              <a:t>Projektin läpivienti</a:t>
            </a:r>
            <a:endParaRPr lang="fi-FI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53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Projektiorganisaatio (1/2)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Projektiryhmä: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Mari Kasanen, varapäällikkö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Leevi Liimatainen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Marina Mustonen, projektipäällikkö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Juhani Sundell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Arttu Ylä-Sahra</a:t>
            </a:r>
            <a:endParaRPr lang="fi-FI" sz="2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Tilaaja: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Jyväskylän yliopiston informaatioteknologian tiedekunnan kognitiotieteen ajosimulaatiolaboratorio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Tuomo Kujala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Hilkka Grahn</a:t>
            </a: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0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Projektiorganisaatio (2/2)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4" y="1732449"/>
            <a:ext cx="6229467" cy="4058750"/>
          </a:xfrm>
        </p:spPr>
        <p:txBody>
          <a:bodyPr>
            <a:no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Ohjaajat: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Jonne Itkonen, vastaava ja tekninen ohjaaja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Jukka-Pekka Santanen, toinen ohjaaja</a:t>
            </a:r>
          </a:p>
          <a:p>
            <a:endParaRPr lang="fi-FI" sz="2400" dirty="0" smtClean="0">
              <a:solidFill>
                <a:schemeClr val="tx1"/>
              </a:solidFill>
            </a:endParaRPr>
          </a:p>
          <a:p>
            <a:endParaRPr lang="fi-FI" sz="2400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Opettajat: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Hanna Kivimäki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Kati Rantala-Lehtola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4367606"/>
            <a:ext cx="5064665" cy="1828800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fi-FI" sz="2800" b="1" dirty="0" smtClean="0">
                <a:solidFill>
                  <a:schemeClr val="tx1"/>
                </a:solidFill>
              </a:rPr>
              <a:t>Sidosryhmät</a:t>
            </a:r>
            <a:r>
              <a:rPr lang="fi-FI" sz="2800" b="1" dirty="0">
                <a:solidFill>
                  <a:schemeClr val="tx1"/>
                </a:solidFill>
              </a:rPr>
              <a:t>:</a:t>
            </a:r>
          </a:p>
          <a:p>
            <a:r>
              <a:rPr lang="fi-FI" sz="2400" dirty="0">
                <a:solidFill>
                  <a:schemeClr val="tx1"/>
                </a:solidFill>
              </a:rPr>
              <a:t>Jyväskylän yliopiston </a:t>
            </a:r>
            <a:r>
              <a:rPr lang="fi-FI" sz="2400" dirty="0" smtClean="0">
                <a:solidFill>
                  <a:schemeClr val="tx1"/>
                </a:solidFill>
              </a:rPr>
              <a:t>Digipalvelut</a:t>
            </a:r>
            <a:endParaRPr lang="fi-FI" sz="2400" dirty="0">
              <a:solidFill>
                <a:schemeClr val="tx1"/>
              </a:solidFill>
            </a:endParaRPr>
          </a:p>
          <a:p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70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Aihe ja taustaa (1/2)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491888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Ajolaboratorio:</a:t>
            </a:r>
          </a:p>
          <a:p>
            <a:pPr lvl="1"/>
            <a:r>
              <a:rPr lang="fi-FI" sz="2200" dirty="0">
                <a:solidFill>
                  <a:schemeClr val="tx1"/>
                </a:solidFill>
              </a:rPr>
              <a:t>K</a:t>
            </a:r>
            <a:r>
              <a:rPr lang="fi-FI" sz="2200" dirty="0" smtClean="0">
                <a:solidFill>
                  <a:schemeClr val="tx1"/>
                </a:solidFill>
              </a:rPr>
              <a:t>ehitetään testausmenetelmiä teollisuuden ajoneuvokäyttöliittymiä varten.</a:t>
            </a:r>
          </a:p>
          <a:p>
            <a:pPr lvl="1"/>
            <a:r>
              <a:rPr lang="fi-FI" sz="2200" dirty="0" smtClean="0">
                <a:solidFill>
                  <a:schemeClr val="tx1"/>
                </a:solidFill>
              </a:rPr>
              <a:t>Perustutkimusta kuljettajien tarkkaavaisuudesta, havainnoinnista ja liikennekäyttäytymisestä.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i-FI" sz="2400" dirty="0" smtClean="0">
                <a:solidFill>
                  <a:schemeClr val="tx1"/>
                </a:solidFill>
              </a:rPr>
              <a:t>Dataa aiotaan kerätä useista laitteista: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Ajosimulaattori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Silmänliikekamera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Mobiililaite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fi-FI" sz="2200" dirty="0" smtClean="0">
                <a:solidFill>
                  <a:schemeClr val="tx1"/>
                </a:solidFill>
              </a:rPr>
              <a:t>EEG</a:t>
            </a:r>
          </a:p>
          <a:p>
            <a:pPr lvl="1"/>
            <a:endParaRPr lang="fi-FI" dirty="0">
              <a:solidFill>
                <a:schemeClr val="tx1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11105" y="2078828"/>
            <a:ext cx="6000866" cy="3375487"/>
          </a:xfrm>
        </p:spPr>
      </p:pic>
    </p:spTree>
    <p:extLst>
      <p:ext uri="{BB962C8B-B14F-4D97-AF65-F5344CB8AC3E}">
        <p14:creationId xmlns:p14="http://schemas.microsoft.com/office/powerpoint/2010/main" val="812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Aihe ja taustaa (2/2)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800" dirty="0" smtClean="0">
                <a:solidFill>
                  <a:schemeClr val="tx1"/>
                </a:solidFill>
              </a:rPr>
              <a:t>Kehitettävän sovelluksen oleellisimmat vaatimukset: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Synkronoi datan luotettavasti eri laitteilta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Yhdistää yhden koehenkilön yhdestä tehtävästä eri laitteilta saatavan datan yhteen tiedostoon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Eri laiteyhdistelmien käyttö ja mittaustulosten valikointi</a:t>
            </a:r>
          </a:p>
          <a:p>
            <a:pPr lvl="1"/>
            <a:r>
              <a:rPr lang="fi-FI" sz="2400" dirty="0">
                <a:solidFill>
                  <a:schemeClr val="tx1"/>
                </a:solidFill>
              </a:rPr>
              <a:t>Helppokäyttöinen käyttöliittymä</a:t>
            </a:r>
          </a:p>
          <a:p>
            <a:pPr lvl="1"/>
            <a:r>
              <a:rPr lang="fi-FI" sz="2400" dirty="0" smtClean="0">
                <a:solidFill>
                  <a:schemeClr val="tx1"/>
                </a:solidFill>
              </a:rPr>
              <a:t>Uusien laitteiden lisääminen tulevaisuudessa mahdollista</a:t>
            </a:r>
          </a:p>
          <a:p>
            <a:pPr lvl="1"/>
            <a:endParaRPr lang="fi-FI" dirty="0" smtClean="0">
              <a:solidFill>
                <a:schemeClr val="tx1"/>
              </a:solidFill>
            </a:endParaRPr>
          </a:p>
          <a:p>
            <a:pPr lvl="1"/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58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>
                <a:solidFill>
                  <a:schemeClr val="tx1"/>
                </a:solidFill>
              </a:rPr>
              <a:t>Suunnitelmia ja toteutusratkaisuja </a:t>
            </a:r>
            <a:r>
              <a:rPr lang="fi-FI" sz="4400" dirty="0" smtClean="0">
                <a:solidFill>
                  <a:schemeClr val="tx1"/>
                </a:solidFill>
              </a:rPr>
              <a:t>(1/3</a:t>
            </a:r>
            <a:r>
              <a:rPr lang="fi-FI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Uusi sovellus, ei korvaa laitteiden omia </a:t>
            </a:r>
            <a:r>
              <a:rPr lang="fi-FI" dirty="0" smtClean="0">
                <a:solidFill>
                  <a:schemeClr val="tx1"/>
                </a:solidFill>
              </a:rPr>
              <a:t>ohjelmistoja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smtClean="0">
                <a:solidFill>
                  <a:schemeClr val="tx1"/>
                </a:solidFill>
              </a:rPr>
              <a:t>Ohjelmointikieli </a:t>
            </a:r>
            <a:r>
              <a:rPr lang="fi-FI" dirty="0" smtClean="0">
                <a:solidFill>
                  <a:schemeClr val="tx1"/>
                </a:solidFill>
              </a:rPr>
              <a:t>C#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Visual Studio</a:t>
            </a:r>
          </a:p>
          <a:p>
            <a:pPr lvl="1"/>
            <a:r>
              <a:rPr lang="fi-FI" dirty="0" smtClean="0">
                <a:solidFill>
                  <a:schemeClr val="tx1"/>
                </a:solidFill>
              </a:rPr>
              <a:t>WPF käyttöliittymän kehittämiseen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Sovellus Android-laitteille</a:t>
            </a:r>
            <a:endParaRPr lang="fi-FI" dirty="0" smtClean="0">
              <a:solidFill>
                <a:schemeClr val="tx1"/>
              </a:solidFill>
            </a:endParaRPr>
          </a:p>
          <a:p>
            <a:r>
              <a:rPr lang="fi-FI" dirty="0" err="1" smtClean="0">
                <a:solidFill>
                  <a:schemeClr val="tx1"/>
                </a:solidFill>
              </a:rPr>
              <a:t>Lua-skripti</a:t>
            </a:r>
            <a:r>
              <a:rPr lang="fi-FI" dirty="0" smtClean="0">
                <a:solidFill>
                  <a:schemeClr val="tx1"/>
                </a:solidFill>
              </a:rPr>
              <a:t> </a:t>
            </a:r>
            <a:r>
              <a:rPr lang="fi-FI" dirty="0" smtClean="0">
                <a:solidFill>
                  <a:schemeClr val="tx1"/>
                </a:solidFill>
              </a:rPr>
              <a:t>ajosimulaattoridatalle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06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400" dirty="0">
                <a:solidFill>
                  <a:schemeClr val="tx1"/>
                </a:solidFill>
              </a:rPr>
              <a:t>S</a:t>
            </a:r>
            <a:r>
              <a:rPr lang="fi-FI" sz="4400" dirty="0" smtClean="0">
                <a:solidFill>
                  <a:schemeClr val="tx1"/>
                </a:solidFill>
              </a:rPr>
              <a:t>uunnitelmia ja toteutusratkaisuja (2/3)</a:t>
            </a:r>
            <a:endParaRPr lang="fi-FI" sz="44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33" y="1920240"/>
            <a:ext cx="6636286" cy="4619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8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5220" y="609600"/>
            <a:ext cx="11405937" cy="970450"/>
          </a:xfrm>
        </p:spPr>
        <p:txBody>
          <a:bodyPr>
            <a:noAutofit/>
          </a:bodyPr>
          <a:lstStyle/>
          <a:p>
            <a:r>
              <a:rPr lang="fi-FI" sz="4400" dirty="0" smtClean="0">
                <a:solidFill>
                  <a:schemeClr val="tx1"/>
                </a:solidFill>
              </a:rPr>
              <a:t>Suunnitelmia ja toteutusratkaisuja (3/3)</a:t>
            </a:r>
            <a:endParaRPr lang="fi-FI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2400" dirty="0" smtClean="0">
                <a:solidFill>
                  <a:schemeClr val="tx1"/>
                </a:solidFill>
              </a:rPr>
              <a:t>Sovellus jaettu karkeasti kolmeen eri osaan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Käyttöliittymä tarjoaa mahdollisuuden toimintojen suoritukseen, ja näyttää käyttäjälle nykyisen tilan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Manageri hallinnoi laitemoduuleita ja tallennusprosessia, välittäen tietoa käyttöliittymältä laitemoduuleille ja toisinpäin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Laitemoduulit kaappaavat tietoa, ja huolehtivat laitteiden omista erikoisvaatimuksista</a:t>
            </a:r>
          </a:p>
          <a:p>
            <a:r>
              <a:rPr lang="fi-FI" sz="2400" dirty="0" smtClean="0">
                <a:solidFill>
                  <a:schemeClr val="tx1"/>
                </a:solidFill>
              </a:rPr>
              <a:t>Monisäikeisyys avaintekijä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Useat eri osat itsenäisiä prosesseja, esim. käyttöliittymä, manageri, laitemoduulien osia</a:t>
            </a:r>
          </a:p>
          <a:p>
            <a:pPr lvl="1"/>
            <a:r>
              <a:rPr lang="fi-FI" sz="2000" dirty="0" smtClean="0">
                <a:solidFill>
                  <a:schemeClr val="tx1"/>
                </a:solidFill>
              </a:rPr>
              <a:t>Säieturvallisuus tavallista laajempi osa suunnittelu- ja testausprosessia</a:t>
            </a:r>
            <a:endParaRPr lang="fi-FI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67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243</TotalTime>
  <Words>354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Calisto MT</vt:lpstr>
      <vt:lpstr>Trebuchet MS</vt:lpstr>
      <vt:lpstr>Wingdings</vt:lpstr>
      <vt:lpstr>Wingdings 2</vt:lpstr>
      <vt:lpstr>Slate</vt:lpstr>
      <vt:lpstr>PELTIHAMSTERI</vt:lpstr>
      <vt:lpstr>Sisältö</vt:lpstr>
      <vt:lpstr>Projektiorganisaatio (1/2)</vt:lpstr>
      <vt:lpstr>Projektiorganisaatio (2/2)</vt:lpstr>
      <vt:lpstr>Aihe ja taustaa (1/2)</vt:lpstr>
      <vt:lpstr>Aihe ja taustaa (2/2)</vt:lpstr>
      <vt:lpstr>Suunnitelmia ja toteutusratkaisuja (1/3)</vt:lpstr>
      <vt:lpstr>Suunnitelmia ja toteutusratkaisuja (2/3)</vt:lpstr>
      <vt:lpstr>Suunnitelmia ja toteutusratkaisuja (3/3)</vt:lpstr>
      <vt:lpstr>Käyttöliittymä (1/2)</vt:lpstr>
      <vt:lpstr>Käyttöliittymä (2/2)</vt:lpstr>
      <vt:lpstr>Projektin läpivienti</vt:lpstr>
      <vt:lpstr>Kiitos!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PELTIHAMSTERI</dc:title>
  <dc:creator>Mustonen, Marina</dc:creator>
  <cp:lastModifiedBy>Ylä-Sahra, Arttu</cp:lastModifiedBy>
  <cp:revision>30</cp:revision>
  <dcterms:created xsi:type="dcterms:W3CDTF">2019-03-25T12:28:52Z</dcterms:created>
  <dcterms:modified xsi:type="dcterms:W3CDTF">2019-04-02T10:23:21Z</dcterms:modified>
</cp:coreProperties>
</file>