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1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0" x="0"/>
            <a:ext cy="35183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" name="Shape 9"/>
          <p:cNvCxnSpPr/>
          <p:nvPr/>
        </p:nvCxnSpPr>
        <p:spPr>
          <a:xfrm>
            <a:off y="3496604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0" name="Shape 10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indent="457200">
              <a:spcBef>
                <a:spcPts val="0"/>
              </a:spcBef>
              <a:buSzPct val="100000"/>
              <a:defRPr sz="7200"/>
            </a:lvl1pPr>
            <a:lvl2pPr indent="457200">
              <a:spcBef>
                <a:spcPts val="0"/>
              </a:spcBef>
              <a:buSzPct val="100000"/>
              <a:defRPr sz="7200"/>
            </a:lvl2pPr>
            <a:lvl3pPr indent="457200">
              <a:spcBef>
                <a:spcPts val="0"/>
              </a:spcBef>
              <a:buSzPct val="100000"/>
              <a:defRPr sz="7200"/>
            </a:lvl3pPr>
            <a:lvl4pPr indent="457200">
              <a:spcBef>
                <a:spcPts val="0"/>
              </a:spcBef>
              <a:buSzPct val="100000"/>
              <a:defRPr sz="7200"/>
            </a:lvl4pPr>
            <a:lvl5pPr indent="457200">
              <a:spcBef>
                <a:spcPts val="0"/>
              </a:spcBef>
              <a:buSzPct val="100000"/>
              <a:defRPr sz="7200"/>
            </a:lvl5pPr>
            <a:lvl6pPr indent="457200">
              <a:spcBef>
                <a:spcPts val="0"/>
              </a:spcBef>
              <a:buSzPct val="100000"/>
              <a:defRPr sz="7200"/>
            </a:lvl6pPr>
            <a:lvl7pPr indent="457200">
              <a:spcBef>
                <a:spcPts val="0"/>
              </a:spcBef>
              <a:buSzPct val="100000"/>
              <a:defRPr sz="7200"/>
            </a:lvl7pPr>
            <a:lvl8pPr indent="457200">
              <a:spcBef>
                <a:spcPts val="0"/>
              </a:spcBef>
              <a:buSzPct val="100000"/>
              <a:defRPr sz="7200"/>
            </a:lvl8pPr>
            <a:lvl9pPr indent="457200"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4" name="Shape 14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5" name="Shape 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9" name="Shape 19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0" name="Shape 2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6" name="Shape 2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71450" marL="285750"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29" name="Shape 29"/>
          <p:cNvSpPr/>
          <p:nvPr/>
        </p:nvSpPr>
        <p:spPr>
          <a:xfrm>
            <a:off y="0" x="4274"/>
            <a:ext cy="4406399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0" name="Shape 30"/>
          <p:cNvCxnSpPr/>
          <p:nvPr/>
        </p:nvCxnSpPr>
        <p:spPr>
          <a:xfrm>
            <a:off y="4384371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solidFill>
          <a:schemeClr val="dk2"/>
        </a:solidFill>
      </p:bgPr>
    </p:bg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19.5.2014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Tavoitteet 1/2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Osoittaa älypuhelimen mahdollisuudet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Tietojärjestelmän tavoite- ja tarvekartoitus</a:t>
            </a:r>
          </a:p>
          <a:p>
            <a:pPr rtl="0" lvl="2" indent="-381000" marL="1371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80000"/>
              <a:buFont typeface="Wingdings"/>
              <a:buChar char="§"/>
            </a:pPr>
            <a:r>
              <a:rPr lang="fi"/>
              <a:t>Kattava vaatimusmäärittely</a:t>
            </a:r>
          </a:p>
          <a:p>
            <a:pPr rtl="0" lvl="2" indent="-381000" marL="1371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80000"/>
              <a:buFont typeface="Wingdings"/>
              <a:buChar char="§"/>
            </a:pPr>
            <a:r>
              <a:rPr lang="fi"/>
              <a:t>Mikä ratkaisu toimii / ei toimi?</a:t>
            </a:r>
          </a:p>
          <a:p>
            <a:pPr algn="l" rtl="0" lvl="1" marR="0" indent="-381000" marL="91440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Tietojärjestelmän prototyyppi</a:t>
            </a:r>
          </a:p>
          <a:p>
            <a:pPr algn="l" rtl="0" lvl="2" marR="0" indent="-381000" marL="1371600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Wingdings"/>
              <a:buChar char="§"/>
            </a:pPr>
            <a:r>
              <a:rPr lang="fi"/>
              <a:t>Välitetään puheen lisäksi muutakin tietoa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Tavoitteet 2/2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0" marL="0">
              <a:spcBef>
                <a:spcPts val="0"/>
              </a:spcBef>
              <a:buNone/>
            </a:pPr>
            <a:r>
              <a:rPr sz="2400" lang="fi"/>
              <a:t>Älypuhelinsovellus: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Lähettää automaattisesti GPS-sijainnin ja henkilötiedot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Avaa ääni- ja kuvayhteyden hätäkeskukseen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Kerää ja välittää mahdollista fysiologista mittausdataa riskin arvion tueksi </a:t>
            </a:r>
            <a:r>
              <a:rPr sz="1400" lang="fi"/>
              <a:t>(esim. EKG)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Mahdollistaa tekstipohjaisen viestinnän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Mukautuu verkkotekniikkaan ja yhteyden laatuun, välittäen vain oleellisen tiedon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3. Kehitettävä tietojärjestelmä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205975" x="457200"/>
            <a:ext cy="857400" cx="83840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Kehitettävä tietojärjestelmä 1/4</a:t>
            </a:r>
          </a:p>
        </p:txBody>
      </p:sp>
      <p:pic>
        <p:nvPicPr>
          <p:cNvPr id="106" name="Shape 10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82025" x="1347812"/>
            <a:ext cy="3724075" cx="644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Kehitettävä tietojärjestelmä 2/4</a:t>
            </a:r>
          </a:p>
        </p:txBody>
      </p:sp>
      <p:pic>
        <p:nvPicPr>
          <p:cNvPr id="112" name="Shape 11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54924" x="114287"/>
            <a:ext cy="3663625" cx="8915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y="205975" x="457200"/>
            <a:ext cy="857400" cx="83907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Kehitettävä tietojärjestelmä	3/4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fi"/>
              <a:t>Komponenttien toteutustekniikat: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Älypuhelinsovellus Windows Phone 8 -alustalle (Silverlight)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Hätäkeskusohjelma Windows-alustalle (WPF)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Palvelinprosessi IIS-palvelinalustalle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200"/>
          </a:p>
          <a:p>
            <a:pPr rtl="0" lvl="0">
              <a:spcBef>
                <a:spcPts val="0"/>
              </a:spcBef>
              <a:buNone/>
            </a:pPr>
            <a:r>
              <a:rPr sz="2400" lang="fi"/>
              <a:t>Käytetyt menetelmät ja työkalut: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Viestintäkirjastot WCF ja SignalR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Ohjelmointikieli C#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Kehitysympäristö Visual Studio 2013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y="205975" x="457200"/>
            <a:ext cy="857400" cx="85748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Kehitettävä tietojärjestelmä 4/4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Haasteet ja löydetyt ratkaisut</a:t>
            </a:r>
          </a:p>
          <a:p>
            <a:pPr rtl="0" lvl="0" indent="-3683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Kirjastojen ominaisuudet älypuhelimilla rajoitetumpia.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fi"/>
              <a:t>Enemmän omaa koodia, vaihtoehtoiset kirjastot.</a:t>
            </a:r>
          </a:p>
          <a:p>
            <a:pPr rtl="0" lvl="0" indent="-3683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Älypuhelinten ääni- ja kuvarajapinnat eivät ole median streamaamiseen suunniteltuja.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fi"/>
              <a:t>Kolmannen osapuolen koodekit, vaihtoehtoiset siirtotavat.</a:t>
            </a:r>
          </a:p>
          <a:p>
            <a:pPr rtl="0" lvl="0" indent="-3683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fi"/>
              <a:t>Mobiiliverkot ovat suorituskyvyltään epätasaisia.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fi"/>
              <a:t>Minimoidaan viestien määrä ja pituus, UDP-protokollat.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130" name="Shape 130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4. Demo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136" name="Shape 136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5. Läpivienti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Läpivienti 1/3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Projekti alkoi 21.1.2014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Projektin tiedotus tapahtui palavereissa ja sähköpostilistojen avulla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Palavereja pidettiin kahden viikon välein ja tarvittaessa useammin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Lisäksi erilaisia tutustumisia ja esittelyjä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Sisältö</a:t>
            </a:r>
          </a:p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"/>
              <a:t>Projektiorganisaatio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"/>
              <a:t>Taustaa ja tavoitteet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"/>
              <a:t>Kehitettävä tietojärjestelmä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"/>
              <a:t>Demo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"/>
              <a:t>Läpivienti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Läpivienti 2/3</a:t>
            </a: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Vaatimusmäärittely ja projektisuunnitelma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Käyttöliittymien ja tietojärjestelmän rakenteen suunnittelu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Tietojärjestelmän rungon toteuttaminen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Ensimmäinen prototyyppi 10.4.2014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Kahden viikon jaksoissa toteutettiin lisää ominaisuuksia palavereiden ja vaatimusmäärittelyn pohjalta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Läpivienti 3/3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Toukokuussa ei toteuteta uusia ominaisuuksia 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Oh</a:t>
            </a:r>
            <a:r>
              <a:rPr lang="fi"/>
              <a:t>jel</a:t>
            </a:r>
            <a:r>
              <a:rPr sz="2400" lang="fi"/>
              <a:t>miston ja lähdekoodin viimeistely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Projektiraportti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Sovellusraportti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Mu</a:t>
            </a:r>
            <a:r>
              <a:rPr lang="fi"/>
              <a:t>iden</a:t>
            </a:r>
            <a:r>
              <a:rPr sz="2400" lang="fi"/>
              <a:t> dokument</a:t>
            </a:r>
            <a:r>
              <a:rPr lang="fi"/>
              <a:t>tien viimeistely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Projektin suunniteltiin päättyvän 16.5.2014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Tulosten luovuttaminen tilaajalle </a:t>
            </a:r>
            <a:r>
              <a:rPr lang="fi"/>
              <a:t>toukokuun lopussa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Kysyttävää?</a:t>
            </a:r>
          </a:p>
        </p:txBody>
      </p:sp>
      <p:sp>
        <p:nvSpPr>
          <p:cNvPr id="160" name="Shape 160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Kiitos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46" name="Shape 46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1. Projektiorganisaatio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Projektiorganisaatio 1/3	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fi"/>
              <a:t>Projektiryhmä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Niko Mononen, projektipäällikkö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Veli-Mikko Puupponen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Ilkka Rautiainen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Atte Söderlund, varaprojektipäällikkö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rtl="0" lvl="0">
              <a:spcBef>
                <a:spcPts val="0"/>
              </a:spcBef>
              <a:buNone/>
            </a:pPr>
            <a:r>
              <a:rPr sz="2400" lang="fi"/>
              <a:t>Tilaajan edustajat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Tero Tuovinen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Vesa Lappalainen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Projektiorganisaatio 2/3	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fi"/>
              <a:t>Ohjaajat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Jaakko Kosonen, tekninen ohjaaja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Olli Kauppinen, tekninen ohjaaja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Jukka-Pekka Santanen, vastaava ohjaaja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fi"/>
              <a:t>Asiantuntijat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Helena Jäntti, KUH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Tapio Kettunen, kuopion hätäkeskus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  <a:p>
            <a:pPr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Projektiorganisaatio 3/3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fi"/>
              <a:t>Opettajat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Hanna Kivimäki, puheviestintä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Timo Nurmi, kirjoitusviestintä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fi"/>
              <a:t>Sidosryhmät</a:t>
            </a:r>
          </a:p>
          <a:p>
            <a:pPr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fi"/>
              <a:t>Jyväskylän yliopiston IT-palvelut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Hälyri-projekti</a:t>
            </a:r>
          </a:p>
        </p:txBody>
      </p:sp>
      <p:sp>
        <p:nvSpPr>
          <p:cNvPr id="70" name="Shape 70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2. Taustaa ja tavoitteet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Taustaa 1/2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064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800" lang="fi"/>
              <a:t>Matkapuhelinten kehitys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400" lang="fi"/>
              <a:t>Paljon älypuhelimia</a:t>
            </a:r>
          </a:p>
          <a:p>
            <a:pPr rtl="0" lvl="0" indent="0" marL="914400">
              <a:spcBef>
                <a:spcPts val="0"/>
              </a:spcBef>
              <a:buNone/>
            </a:pPr>
            <a:r>
              <a:rPr sz="2400" lang="fi"/>
              <a:t>→ </a:t>
            </a:r>
            <a:r>
              <a:rPr sz="2000" lang="fi"/>
              <a:t>Ominaisuuksien hyödyntäminen 112-hätäpuheluissa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Hätäpuheluissa vain puhe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85714"/>
              <a:buFont typeface="Arial"/>
              <a:buChar char="●"/>
            </a:pPr>
            <a:r>
              <a:rPr sz="2800" lang="fi"/>
              <a:t>Hätäkeskuksen tehtäviä</a:t>
            </a:r>
            <a:r>
              <a:rPr sz="2400" lang="fi"/>
              <a:t>: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Riskiarvio tilanteesta puhelun aikana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Tehtävän välitys eteenpäin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Taustaa 2/2	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sz="2800" lang="fi"/>
              <a:t>Virhearviot</a:t>
            </a:r>
            <a:r>
              <a:rPr sz="2400" lang="fi"/>
              <a:t>: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Tilannetta ei tunnisteta → apu viivästyy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Tilanne yliarvioidaan →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Resursseja hukataan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fi"/>
              <a:t>Hälytysajot lisääntyvät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rtl="0" lvl="0">
              <a:spcBef>
                <a:spcPts val="0"/>
              </a:spcBef>
              <a:buNone/>
            </a:pPr>
            <a:r>
              <a:rPr sz="2800" lang="fi"/>
              <a:t>Skenaario: rakennuspalo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Tilannearvio tehtävä soittajan puheen pohjalta</a:t>
            </a:r>
          </a:p>
          <a:p>
            <a:pPr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fi"/>
              <a:t>Olisiko hyötyä videokuvasta, paikkatiedosta...?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