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61" r:id="rId5"/>
    <p:sldId id="259" r:id="rId6"/>
    <p:sldId id="262" r:id="rId7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96" y="-4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ervices.ad.jyu.fi\CommonShare\mit-projektit-halyri\ajankaytonseuranta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fileservices.ad.jyu.fi\CommonShare\mit-projektit-halyri\ajankaytonseuranta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pivotSource>
    <c:name>[ajankaytonseuranta.xls]Viikot!PivotTable1</c:name>
    <c:fmtId val="7"/>
  </c:pivotSource>
  <c:chart>
    <c:autoTitleDeleted val="1"/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fi-FI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1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fi-FI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  <c:pivotFmt>
        <c:idx val="2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fi-FI"/>
            </a:p>
          </c:txPr>
          <c:showLegendKey val="0"/>
          <c:showVal val="1"/>
          <c:showCatName val="0"/>
          <c:showSerName val="0"/>
          <c:showPercent val="0"/>
          <c:showBubbleSize val="0"/>
        </c:dLbl>
      </c:pivotFmt>
    </c:pivotFmts>
    <c:plotArea>
      <c:layout>
        <c:manualLayout>
          <c:layoutTarget val="inner"/>
          <c:xMode val="edge"/>
          <c:yMode val="edge"/>
          <c:x val="0.10072067583409351"/>
          <c:y val="8.117789303804164E-2"/>
          <c:w val="0.89483157263855329"/>
          <c:h val="0.7895744690429155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Viikot!$B$4</c:f>
              <c:strCache>
                <c:ptCount val="1"/>
                <c:pt idx="0">
                  <c:v>Total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Viikot!$A$5:$A$17</c:f>
              <c:strCache>
                <c:ptCount val="12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</c:strCache>
            </c:strRef>
          </c:cat>
          <c:val>
            <c:numRef>
              <c:f>Viikot!$B$5:$B$17</c:f>
              <c:numCache>
                <c:formatCode>[h]:mm</c:formatCode>
                <c:ptCount val="12"/>
                <c:pt idx="0">
                  <c:v>0.5</c:v>
                </c:pt>
                <c:pt idx="1">
                  <c:v>1.6666666666666667</c:v>
                </c:pt>
                <c:pt idx="2">
                  <c:v>1.5416666666666665</c:v>
                </c:pt>
                <c:pt idx="3">
                  <c:v>3.1034722222222224</c:v>
                </c:pt>
                <c:pt idx="4">
                  <c:v>2.2638888888888888</c:v>
                </c:pt>
                <c:pt idx="5">
                  <c:v>2.8159722222222228</c:v>
                </c:pt>
                <c:pt idx="6">
                  <c:v>2.8083333333333322</c:v>
                </c:pt>
                <c:pt idx="7">
                  <c:v>2.8888888888888902</c:v>
                </c:pt>
                <c:pt idx="8">
                  <c:v>2.8506944444444442</c:v>
                </c:pt>
                <c:pt idx="9">
                  <c:v>2.8784722222222228</c:v>
                </c:pt>
                <c:pt idx="10">
                  <c:v>3.4097222222222214</c:v>
                </c:pt>
                <c:pt idx="11">
                  <c:v>1.3125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908544"/>
        <c:axId val="46910464"/>
      </c:barChart>
      <c:catAx>
        <c:axId val="469085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fi-FI"/>
                  <a:t>Viikot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fi-FI"/>
          </a:p>
        </c:txPr>
        <c:crossAx val="4691046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4691046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fi-FI"/>
                  <a:t>Tunnit</a:t>
                </a:r>
              </a:p>
            </c:rich>
          </c:tx>
          <c:layout/>
          <c:overlay val="0"/>
        </c:title>
        <c:numFmt formatCode="[h]:mm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fi-FI"/>
          </a:p>
        </c:txPr>
        <c:crossAx val="46908544"/>
        <c:crosses val="autoZero"/>
        <c:crossBetween val="between"/>
        <c:majorUnit val="0.41666666600000002"/>
      </c:valAx>
    </c:plotArea>
    <c:plotVisOnly val="1"/>
    <c:dispBlanksAs val="gap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pivotSource>
    <c:name>[ajankaytonseuranta.xls]VaiheetLyhyt!PivotTable1</c:name>
    <c:fmtId val="3"/>
  </c:pivotSource>
  <c:chart>
    <c:autoTitleDeleted val="1"/>
    <c:pivotFmts>
      <c:pivotFmt>
        <c:idx val="0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fi-FI"/>
            </a:p>
          </c:txPr>
          <c:showLegendKey val="0"/>
          <c:showVal val="1"/>
          <c:showCatName val="1"/>
          <c:showSerName val="0"/>
          <c:showPercent val="1"/>
          <c:showBubbleSize val="0"/>
          <c:separator>; </c:separator>
        </c:dLbl>
      </c:pivotFmt>
      <c:pivotFmt>
        <c:idx val="1"/>
      </c:pivotFmt>
      <c:pivotFmt>
        <c:idx val="2"/>
      </c:pivotFmt>
      <c:pivotFmt>
        <c:idx val="3"/>
      </c:pivotFmt>
      <c:pivotFmt>
        <c:idx val="4"/>
      </c:pivotFmt>
      <c:pivotFmt>
        <c:idx val="5"/>
      </c:pivotFmt>
      <c:pivotFmt>
        <c:idx val="6"/>
      </c:pivotFmt>
      <c:pivotFmt>
        <c:idx val="7"/>
      </c:pivotFmt>
      <c:pivotFmt>
        <c:idx val="8"/>
      </c:pivotFmt>
      <c:pivotFmt>
        <c:idx val="9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fi-FI"/>
            </a:p>
          </c:txPr>
          <c:showLegendKey val="0"/>
          <c:showVal val="1"/>
          <c:showCatName val="1"/>
          <c:showSerName val="0"/>
          <c:showPercent val="1"/>
          <c:showBubbleSize val="0"/>
          <c:separator>; </c:separator>
        </c:dLbl>
      </c:pivotFmt>
      <c:pivotFmt>
        <c:idx val="10"/>
      </c:pivotFmt>
      <c:pivotFmt>
        <c:idx val="11"/>
      </c:pivotFmt>
      <c:pivotFmt>
        <c:idx val="12"/>
      </c:pivotFmt>
      <c:pivotFmt>
        <c:idx val="13"/>
      </c:pivotFmt>
      <c:pivotFmt>
        <c:idx val="14"/>
      </c:pivotFmt>
      <c:pivotFmt>
        <c:idx val="15"/>
      </c:pivotFmt>
      <c:pivotFmt>
        <c:idx val="16"/>
      </c:pivotFmt>
      <c:pivotFmt>
        <c:idx val="17"/>
      </c:pivotFmt>
      <c:pivotFmt>
        <c:idx val="18"/>
        <c:marker>
          <c:symbol val="none"/>
        </c:marker>
        <c:dLbl>
          <c:idx val="0"/>
          <c:spPr/>
          <c:txPr>
            <a:bodyPr/>
            <a:lstStyle/>
            <a:p>
              <a:pPr>
                <a:defRPr/>
              </a:pPr>
              <a:endParaRPr lang="fi-FI"/>
            </a:p>
          </c:txPr>
          <c:showLegendKey val="0"/>
          <c:showVal val="1"/>
          <c:showCatName val="1"/>
          <c:showSerName val="0"/>
          <c:showPercent val="1"/>
          <c:showBubbleSize val="0"/>
          <c:separator>; </c:separator>
        </c:dLbl>
      </c:pivotFmt>
    </c:pivotFmts>
    <c:plotArea>
      <c:layout/>
      <c:pieChart>
        <c:varyColors val="1"/>
        <c:ser>
          <c:idx val="0"/>
          <c:order val="0"/>
          <c:tx>
            <c:strRef>
              <c:f>VaiheetLyhyt!$B$4</c:f>
              <c:strCache>
                <c:ptCount val="1"/>
                <c:pt idx="0">
                  <c:v>Total</c:v>
                </c:pt>
              </c:strCache>
            </c:strRef>
          </c:tx>
          <c:explosion val="7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Pt>
            <c:idx val="3"/>
            <c:bubble3D val="0"/>
          </c:dPt>
          <c:dPt>
            <c:idx val="4"/>
            <c:bubble3D val="0"/>
          </c:dPt>
          <c:dPt>
            <c:idx val="5"/>
            <c:bubble3D val="0"/>
          </c:dPt>
          <c:dPt>
            <c:idx val="6"/>
            <c:bubble3D val="0"/>
          </c:dPt>
          <c:dPt>
            <c:idx val="7"/>
            <c:bubble3D val="0"/>
          </c:dPt>
          <c:dLbls>
            <c:txPr>
              <a:bodyPr/>
              <a:lstStyle/>
              <a:p>
                <a:pPr>
                  <a:defRPr/>
                </a:pPr>
                <a:endParaRPr lang="fi-FI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eparator>; </c:separator>
            <c:showLeaderLines val="1"/>
          </c:dLbls>
          <c:cat>
            <c:strRef>
              <c:f>VaiheetLyhyt!$A$5:$A$13</c:f>
              <c:strCache>
                <c:ptCount val="8"/>
                <c:pt idx="0">
                  <c:v>Esitutkimus</c:v>
                </c:pt>
                <c:pt idx="1">
                  <c:v>Käyttö ja ylläpito</c:v>
                </c:pt>
                <c:pt idx="2">
                  <c:v>Oheiskurssi</c:v>
                </c:pt>
                <c:pt idx="3">
                  <c:v>Palaverit</c:v>
                </c:pt>
                <c:pt idx="4">
                  <c:v>Projektin hallinta</c:v>
                </c:pt>
                <c:pt idx="5">
                  <c:v>Suunnittelu</c:v>
                </c:pt>
                <c:pt idx="6">
                  <c:v>Testaus</c:v>
                </c:pt>
                <c:pt idx="7">
                  <c:v>Toteutus</c:v>
                </c:pt>
              </c:strCache>
            </c:strRef>
          </c:cat>
          <c:val>
            <c:numRef>
              <c:f>VaiheetLyhyt!$B$5:$B$13</c:f>
              <c:numCache>
                <c:formatCode>[h]:mm</c:formatCode>
                <c:ptCount val="8"/>
                <c:pt idx="0">
                  <c:v>3.0374999999999992</c:v>
                </c:pt>
                <c:pt idx="1">
                  <c:v>2.0833333333333332E-2</c:v>
                </c:pt>
                <c:pt idx="2">
                  <c:v>5.177083333333333</c:v>
                </c:pt>
                <c:pt idx="3">
                  <c:v>6.1173611111111086</c:v>
                </c:pt>
                <c:pt idx="4">
                  <c:v>3.1354166666666661</c:v>
                </c:pt>
                <c:pt idx="5">
                  <c:v>3.2986111111111103</c:v>
                </c:pt>
                <c:pt idx="6">
                  <c:v>6.25E-2</c:v>
                </c:pt>
                <c:pt idx="7">
                  <c:v>7.2743055555555554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zero"/>
    <c:showDLblsOverMax val="0"/>
  </c:chart>
  <c:externalData r:id="rId1">
    <c:autoUpdate val="0"/>
  </c:externalData>
  <c:extLst>
    <c:ext xmlns:c14="http://schemas.microsoft.com/office/drawing/2007/8/2/chart" uri="{781A3756-C4B2-4CAC-9D66-4F8BD8637D16}">
      <c14:pivotOptions>
        <c14:dropZoneFilter val="1"/>
        <c14:dropZoneData val="1"/>
        <c14:dropZoneSeries val="1"/>
      </c14:pivotOptions>
    </c:ext>
  </c:extLst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7181C-FEB5-4E82-BB01-04F770492331}" type="datetimeFigureOut">
              <a:rPr lang="fi-FI" smtClean="0"/>
              <a:t>9.4.2014</a:t>
            </a:fld>
            <a:endParaRPr lang="fi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875C18-4684-4ED1-86C3-F6D3B489F10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9195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75C18-4684-4ED1-86C3-F6D3B489F105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44090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9.4.2014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0386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9.4.2014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9494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9.4.2014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23148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9.4.2014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2003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9.4.2014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6865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9.4.2014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1032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9.4.2014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79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9.4.2014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4628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9.4.2014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724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9.4.2014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7415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094E7-00B6-44A0-B503-CF5DFA794CEF}" type="datetimeFigureOut">
              <a:rPr lang="fi-FI" smtClean="0"/>
              <a:t>9.4.2014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432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A094E7-00B6-44A0-B503-CF5DFA794CEF}" type="datetimeFigureOut">
              <a:rPr lang="fi-FI" smtClean="0"/>
              <a:t>9.4.2014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A45E9-E7CB-42E5-B053-13C03B247C0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79614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Tilakatsaus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err="1" smtClean="0">
                <a:solidFill>
                  <a:schemeClr val="tx1"/>
                </a:solidFill>
              </a:rPr>
              <a:t>Hälyri-projekti</a:t>
            </a:r>
            <a:endParaRPr lang="fi-FI" dirty="0" smtClean="0">
              <a:solidFill>
                <a:schemeClr val="tx1"/>
              </a:solidFill>
            </a:endParaRPr>
          </a:p>
          <a:p>
            <a:r>
              <a:rPr lang="fi-FI" dirty="0" smtClean="0">
                <a:solidFill>
                  <a:schemeClr val="tx1"/>
                </a:solidFill>
              </a:rPr>
              <a:t>6. Kokous</a:t>
            </a:r>
          </a:p>
          <a:p>
            <a:r>
              <a:rPr lang="fi-FI" dirty="0" smtClean="0">
                <a:solidFill>
                  <a:schemeClr val="tx1"/>
                </a:solidFill>
              </a:rPr>
              <a:t>10.4.2014</a:t>
            </a:r>
            <a:endParaRPr lang="fi-F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08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Mitä on tehty?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Tutustuttu videokuvan lähettämiseen</a:t>
            </a:r>
          </a:p>
          <a:p>
            <a:r>
              <a:rPr lang="fi-FI" dirty="0" smtClean="0"/>
              <a:t>Yhteyksien muodostaminen</a:t>
            </a:r>
          </a:p>
          <a:p>
            <a:r>
              <a:rPr lang="fi-FI" dirty="0" smtClean="0"/>
              <a:t>Käyttöliittymien toimintoja</a:t>
            </a:r>
          </a:p>
          <a:p>
            <a:r>
              <a:rPr lang="fi-FI" dirty="0" smtClean="0"/>
              <a:t>Laadittu projektisuunnitelmaa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3128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Mitä seuraavaksi?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800" dirty="0" err="1" smtClean="0"/>
              <a:t>Tututkitaan</a:t>
            </a:r>
            <a:r>
              <a:rPr lang="fi-FI" sz="2800" dirty="0" smtClean="0"/>
              <a:t> videokuvan siirtämistä </a:t>
            </a:r>
          </a:p>
          <a:p>
            <a:r>
              <a:rPr lang="fi-FI" sz="2800" dirty="0" err="1"/>
              <a:t>S</a:t>
            </a:r>
            <a:r>
              <a:rPr lang="fi-FI" sz="2800" dirty="0" err="1" smtClean="0"/>
              <a:t>uunnitellan</a:t>
            </a:r>
            <a:r>
              <a:rPr lang="fi-FI" sz="2800" dirty="0" smtClean="0"/>
              <a:t> ja aloitetaan </a:t>
            </a:r>
            <a:r>
              <a:rPr lang="fi-FI" sz="2800" dirty="0" err="1" smtClean="0"/>
              <a:t>toteuttamaaan</a:t>
            </a:r>
            <a:r>
              <a:rPr lang="fi-FI" sz="2800" dirty="0" smtClean="0"/>
              <a:t> videokuvan siirtämistä</a:t>
            </a:r>
          </a:p>
          <a:p>
            <a:r>
              <a:rPr lang="fi-FI" sz="2800" dirty="0" smtClean="0"/>
              <a:t>Käyttöliittymiin lisää toimintoja</a:t>
            </a:r>
            <a:endParaRPr lang="fi-FI" dirty="0"/>
          </a:p>
          <a:p>
            <a:pPr lvl="1"/>
            <a:r>
              <a:rPr lang="fi-FI" dirty="0" smtClean="0"/>
              <a:t>Lähetettävien tietojen näyttäminen</a:t>
            </a:r>
          </a:p>
          <a:p>
            <a:pPr lvl="1"/>
            <a:endParaRPr lang="fi-FI" dirty="0" smtClean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5233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Ajankäyttö viikoittain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050547"/>
              </p:ext>
            </p:extLst>
          </p:nvPr>
        </p:nvGraphicFramePr>
        <p:xfrm>
          <a:off x="-33686" y="908720"/>
          <a:ext cx="8566126" cy="5331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4271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Ajankäyttö vaiheittain, viikot 4-15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510469"/>
              </p:ext>
            </p:extLst>
          </p:nvPr>
        </p:nvGraphicFramePr>
        <p:xfrm>
          <a:off x="-74803" y="980728"/>
          <a:ext cx="9211372" cy="5622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931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Ajankäyttö vaiheittain, viikot 13-15</a:t>
            </a:r>
            <a:endParaRPr lang="fi-FI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657" y="1412776"/>
            <a:ext cx="6575162" cy="4493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380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52</Words>
  <Application>Microsoft Office PowerPoint</Application>
  <PresentationFormat>On-screen Show (4:3)</PresentationFormat>
  <Paragraphs>20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Tilakatsaus</vt:lpstr>
      <vt:lpstr>Mitä on tehty?</vt:lpstr>
      <vt:lpstr>Mitä seuraavaksi?</vt:lpstr>
      <vt:lpstr>Ajankäyttö viikoittain</vt:lpstr>
      <vt:lpstr>Ajankäyttö vaiheittain, viikot 4-15</vt:lpstr>
      <vt:lpstr>Ajankäyttö vaiheittain, viikot 13-15</vt:lpstr>
    </vt:vector>
  </TitlesOfParts>
  <Company>University of Jyväskylä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Tilakatsaus</dc:title>
  <dc:creator>Mononen Niko</dc:creator>
  <cp:lastModifiedBy>Mononen Niko</cp:lastModifiedBy>
  <cp:revision>29</cp:revision>
  <dcterms:created xsi:type="dcterms:W3CDTF">2014-03-12T15:28:17Z</dcterms:created>
  <dcterms:modified xsi:type="dcterms:W3CDTF">2014-04-09T13:41:42Z</dcterms:modified>
</cp:coreProperties>
</file>