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mmonshare.ad.jyu.fi\Share3\mit-projektit-halyri\ajankaytonseurantav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mmonshare.ad.jyu.fi\Share3\mit-projektit-halyri\ajankaytonseurantav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mmonshare.ad.jyu.fi\Share3\mit-projektit-halyri\ajankaytonseurantav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[ajankaytonseurantav2.xls]Viikot!PivotTable1</c:name>
    <c:fmtId val="3"/>
  </c:pivotSource>
  <c:chart>
    <c:autoTitleDeleted val="1"/>
    <c:pivotFmts>
      <c:pivotFmt>
        <c:idx val="0"/>
        <c:spPr>
          <a:solidFill>
            <a:srgbClr val="9999FF"/>
          </a:solidFill>
          <a:ln w="12700">
            <a:solidFill>
              <a:srgbClr val="000000"/>
            </a:solidFill>
            <a:prstDash val="solid"/>
          </a:ln>
        </c:spPr>
        <c:marker>
          <c:symbol val="none"/>
        </c:marker>
        <c:dLbl>
          <c:idx val="0"/>
          <c:spPr>
            <a:noFill/>
            <a:ln w="25400">
              <a:noFill/>
            </a:ln>
          </c:spPr>
          <c:txPr>
            <a:bodyPr/>
            <a:lstStyle/>
            <a:p>
              <a:pPr>
                <a:defRPr sz="1000" b="0" i="0" u="none" strike="noStrike" baseline="0">
                  <a:solidFill>
                    <a:srgbClr val="000000"/>
                  </a:solidFill>
                  <a:latin typeface="Arial"/>
                  <a:ea typeface="Arial"/>
                  <a:cs typeface="Arial"/>
                </a:defRPr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spPr>
          <a:solidFill>
            <a:srgbClr val="9999FF"/>
          </a:solidFill>
          <a:ln w="12700">
            <a:solidFill>
              <a:srgbClr val="000000"/>
            </a:solidFill>
            <a:prstDash val="solid"/>
          </a:ln>
        </c:spPr>
        <c:marker>
          <c:symbol val="none"/>
        </c:marker>
        <c:dLbl>
          <c:idx val="0"/>
          <c:spPr>
            <a:noFill/>
            <a:ln w="25400">
              <a:noFill/>
            </a:ln>
          </c:spPr>
          <c:txPr>
            <a:bodyPr/>
            <a:lstStyle/>
            <a:p>
              <a:pPr>
                <a:defRPr sz="1000" b="0" i="0" u="none" strike="noStrike" baseline="0">
                  <a:solidFill>
                    <a:srgbClr val="000000"/>
                  </a:solidFill>
                  <a:latin typeface="Arial"/>
                  <a:ea typeface="Arial"/>
                  <a:cs typeface="Arial"/>
                </a:defRPr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spPr>
          <a:solidFill>
            <a:srgbClr val="9999FF"/>
          </a:solidFill>
          <a:ln w="12700">
            <a:solidFill>
              <a:srgbClr val="000000"/>
            </a:solidFill>
            <a:prstDash val="solid"/>
          </a:ln>
        </c:spPr>
        <c:marker>
          <c:symbol val="none"/>
        </c:marker>
        <c:dLbl>
          <c:idx val="0"/>
          <c:spPr>
            <a:noFill/>
            <a:ln w="25400">
              <a:noFill/>
            </a:ln>
          </c:spPr>
          <c:txPr>
            <a:bodyPr/>
            <a:lstStyle/>
            <a:p>
              <a:pPr>
                <a:defRPr sz="1000" b="0" i="0" u="none" strike="noStrike" baseline="0">
                  <a:solidFill>
                    <a:srgbClr val="000000"/>
                  </a:solidFill>
                  <a:latin typeface="Arial"/>
                  <a:ea typeface="Arial"/>
                  <a:cs typeface="Arial"/>
                </a:defRPr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Viikot!$B$4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Viikot!$A$5:$A$13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strCache>
            </c:strRef>
          </c:cat>
          <c:val>
            <c:numRef>
              <c:f>Viikot!$B$5:$B$13</c:f>
              <c:numCache>
                <c:formatCode>[h]:mm</c:formatCode>
                <c:ptCount val="8"/>
                <c:pt idx="0">
                  <c:v>0.5</c:v>
                </c:pt>
                <c:pt idx="1">
                  <c:v>1.6666666666666667</c:v>
                </c:pt>
                <c:pt idx="2">
                  <c:v>1.5416666666666665</c:v>
                </c:pt>
                <c:pt idx="3">
                  <c:v>3.1034722222222224</c:v>
                </c:pt>
                <c:pt idx="4">
                  <c:v>2.2638888888888888</c:v>
                </c:pt>
                <c:pt idx="5">
                  <c:v>2.8159722222222228</c:v>
                </c:pt>
                <c:pt idx="6">
                  <c:v>2.7666666666666657</c:v>
                </c:pt>
                <c:pt idx="7">
                  <c:v>1.28125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733888"/>
        <c:axId val="37739520"/>
      </c:barChart>
      <c:catAx>
        <c:axId val="37733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i-FI"/>
                  <a:t>Viikot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77395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773952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i-FI"/>
                  <a:t>Tunnit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[h]:mm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7733888"/>
        <c:crosses val="autoZero"/>
        <c:crossBetween val="between"/>
        <c:majorUnit val="0.4166666660000000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pivotSource>
    <c:name>[ajankaytonseurantav2.xls]VaiheetLyhyt!PivotTable1</c:name>
    <c:fmtId val="3"/>
  </c:pivotSource>
  <c:chart>
    <c:autoTitleDeleted val="1"/>
    <c:pivotFmts>
      <c:pivotFmt>
        <c:idx val="0"/>
        <c:spPr>
          <a:solidFill>
            <a:srgbClr val="9999FF"/>
          </a:solidFill>
          <a:ln w="12700">
            <a:solidFill>
              <a:srgbClr val="000000"/>
            </a:solidFill>
            <a:prstDash val="solid"/>
          </a:ln>
        </c:spPr>
        <c:marker>
          <c:symbol val="none"/>
        </c:marker>
        <c:dLbl>
          <c:idx val="0"/>
          <c:numFmt formatCode="0%" sourceLinked="0"/>
          <c:spPr>
            <a:noFill/>
            <a:ln w="25400">
              <a:noFill/>
            </a:ln>
          </c:spPr>
          <c:txPr>
            <a:bodyPr/>
            <a:lstStyle/>
            <a:p>
              <a:pPr>
                <a:defRPr sz="1000" b="0" i="0" u="none" strike="noStrike" baseline="0">
                  <a:solidFill>
                    <a:srgbClr val="000000"/>
                  </a:solidFill>
                  <a:latin typeface="Arial"/>
                  <a:ea typeface="Arial"/>
                  <a:cs typeface="Arial"/>
                </a:defRPr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  <c:pivotFmt>
        <c:idx val="1"/>
        <c:spPr>
          <a:solidFill>
            <a:srgbClr val="993366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2"/>
        <c:spPr>
          <a:solidFill>
            <a:srgbClr val="FFFFCC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3"/>
        <c:spPr>
          <a:solidFill>
            <a:srgbClr val="CCFFFF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4"/>
        <c:spPr>
          <a:solidFill>
            <a:srgbClr val="660066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5"/>
        <c:spPr>
          <a:solidFill>
            <a:srgbClr val="9999FF"/>
          </a:solidFill>
          <a:ln w="12700">
            <a:solidFill>
              <a:srgbClr val="000000"/>
            </a:solidFill>
            <a:prstDash val="solid"/>
          </a:ln>
        </c:spPr>
        <c:marker>
          <c:symbol val="none"/>
        </c:marker>
        <c:dLbl>
          <c:idx val="0"/>
          <c:numFmt formatCode="0%" sourceLinked="0"/>
          <c:spPr>
            <a:noFill/>
            <a:ln w="25400">
              <a:noFill/>
            </a:ln>
          </c:spPr>
          <c:txPr>
            <a:bodyPr/>
            <a:lstStyle/>
            <a:p>
              <a:pPr>
                <a:defRPr sz="1000" b="0" i="0" u="none" strike="noStrike" baseline="0">
                  <a:solidFill>
                    <a:srgbClr val="000000"/>
                  </a:solidFill>
                  <a:latin typeface="Arial"/>
                  <a:ea typeface="Arial"/>
                  <a:cs typeface="Arial"/>
                </a:defRPr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  <c:pivotFmt>
        <c:idx val="6"/>
        <c:spPr>
          <a:solidFill>
            <a:srgbClr val="993366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7"/>
        <c:spPr>
          <a:solidFill>
            <a:srgbClr val="FFFFCC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8"/>
        <c:spPr>
          <a:solidFill>
            <a:srgbClr val="CCFFFF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9"/>
        <c:spPr>
          <a:solidFill>
            <a:srgbClr val="660066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10"/>
        <c:spPr>
          <a:solidFill>
            <a:srgbClr val="9999FF"/>
          </a:solidFill>
          <a:ln w="12700">
            <a:solidFill>
              <a:srgbClr val="000000"/>
            </a:solidFill>
            <a:prstDash val="solid"/>
          </a:ln>
        </c:spPr>
        <c:marker>
          <c:symbol val="none"/>
        </c:marker>
        <c:dLbl>
          <c:idx val="0"/>
          <c:numFmt formatCode="0%" sourceLinked="0"/>
          <c:spPr>
            <a:noFill/>
            <a:ln w="25400">
              <a:noFill/>
            </a:ln>
          </c:spPr>
          <c:txPr>
            <a:bodyPr/>
            <a:lstStyle/>
            <a:p>
              <a:pPr>
                <a:defRPr sz="1000" b="0" i="0" u="none" strike="noStrike" baseline="0">
                  <a:solidFill>
                    <a:srgbClr val="000000"/>
                  </a:solidFill>
                  <a:latin typeface="Arial"/>
                  <a:ea typeface="Arial"/>
                  <a:cs typeface="Arial"/>
                </a:defRPr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  <c:pivotFmt>
        <c:idx val="11"/>
        <c:spPr>
          <a:solidFill>
            <a:srgbClr val="993366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12"/>
        <c:spPr>
          <a:solidFill>
            <a:srgbClr val="FFFFCC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13"/>
        <c:spPr>
          <a:solidFill>
            <a:srgbClr val="CCFFFF"/>
          </a:solidFill>
          <a:ln w="12700">
            <a:solidFill>
              <a:srgbClr val="000000"/>
            </a:solidFill>
            <a:prstDash val="solid"/>
          </a:ln>
        </c:spPr>
      </c:pivotFmt>
      <c:pivotFmt>
        <c:idx val="14"/>
        <c:spPr>
          <a:solidFill>
            <a:srgbClr val="660066"/>
          </a:solidFill>
          <a:ln w="12700">
            <a:solidFill>
              <a:srgbClr val="000000"/>
            </a:solidFill>
            <a:prstDash val="solid"/>
          </a:ln>
        </c:spPr>
      </c:pivotFmt>
    </c:pivotFmts>
    <c:plotArea>
      <c:layout/>
      <c:pieChart>
        <c:varyColors val="1"/>
        <c:ser>
          <c:idx val="0"/>
          <c:order val="0"/>
          <c:tx>
            <c:strRef>
              <c:f>VaiheetLyhyt!$B$4</c:f>
              <c:strCache>
                <c:ptCount val="1"/>
                <c:pt idx="0">
                  <c:v>Total</c:v>
                </c:pt>
              </c:strCache>
            </c:strRef>
          </c:tx>
          <c:explosion val="2"/>
          <c:dPt>
            <c:idx val="0"/>
            <c:bubble3D val="0"/>
          </c:dPt>
          <c:dPt>
            <c:idx val="1"/>
            <c:bubble3D val="0"/>
            <c:explosion val="1"/>
          </c:dPt>
          <c:dPt>
            <c:idx val="2"/>
            <c:bubble3D val="0"/>
          </c:dPt>
          <c:dPt>
            <c:idx val="4"/>
            <c:bubble3D val="0"/>
            <c:spPr>
              <a:ln w="15875"/>
            </c:spPr>
          </c:dPt>
          <c:dLbls>
            <c:dLbl>
              <c:idx val="0"/>
              <c:layout>
                <c:manualLayout>
                  <c:x val="0.10507776805677069"/>
                  <c:y val="7.46658777369589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</c:dLbl>
            <c:dLbl>
              <c:idx val="3"/>
              <c:layout>
                <c:manualLayout>
                  <c:x val="-6.1928161757558081E-2"/>
                  <c:y val="-3.060785074911129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</c:dLbl>
            <c:dLbl>
              <c:idx val="5"/>
              <c:layout>
                <c:manualLayout>
                  <c:x val="-0.11740230387868184"/>
                  <c:y val="4.749773694570635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</c:dLbl>
            <c:numFmt formatCode="0%" sourceLinked="0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VaiheetLyhyt!$A$5:$A$11</c:f>
              <c:strCache>
                <c:ptCount val="6"/>
                <c:pt idx="0">
                  <c:v>Esitutkimus</c:v>
                </c:pt>
                <c:pt idx="1">
                  <c:v>Oheiskurssi</c:v>
                </c:pt>
                <c:pt idx="2">
                  <c:v>Palaverit</c:v>
                </c:pt>
                <c:pt idx="3">
                  <c:v>Projektin hallinta</c:v>
                </c:pt>
                <c:pt idx="4">
                  <c:v>Suunnittelu</c:v>
                </c:pt>
                <c:pt idx="5">
                  <c:v>Toteutus</c:v>
                </c:pt>
              </c:strCache>
            </c:strRef>
          </c:cat>
          <c:val>
            <c:numRef>
              <c:f>VaiheetLyhyt!$B$5:$B$11</c:f>
              <c:numCache>
                <c:formatCode>[h]:mm</c:formatCode>
                <c:ptCount val="6"/>
                <c:pt idx="0">
                  <c:v>2.1208333333333331</c:v>
                </c:pt>
                <c:pt idx="1">
                  <c:v>4.6249999999999991</c:v>
                </c:pt>
                <c:pt idx="2">
                  <c:v>4.040972222222222</c:v>
                </c:pt>
                <c:pt idx="3">
                  <c:v>1.1180555555555554</c:v>
                </c:pt>
                <c:pt idx="4">
                  <c:v>2.5763888888888884</c:v>
                </c:pt>
                <c:pt idx="5">
                  <c:v>1.4583333333333333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pivotSource>
    <c:name>[ajankaytonseurantav2.xls]TehtavatLyhyt!PivotTable2</c:name>
    <c:fmtId val="3"/>
  </c:pivotSource>
  <c:chart>
    <c:title>
      <c:tx>
        <c:rich>
          <a:bodyPr/>
          <a:lstStyle/>
          <a:p>
            <a:pPr>
              <a:defRPr sz="4400"/>
            </a:pPr>
            <a:r>
              <a:rPr lang="fi-FI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tehtävittäin</a:t>
            </a:r>
          </a:p>
        </c:rich>
      </c:tx>
      <c:layout/>
      <c:overlay val="0"/>
    </c:title>
    <c:autoTitleDeleted val="0"/>
    <c:pivotFmts>
      <c:pivotFmt>
        <c:idx val="0"/>
        <c:dLbl>
          <c:idx val="0"/>
          <c:showLegendKey val="0"/>
          <c:showVal val="1"/>
          <c:showCatName val="1"/>
          <c:showSerName val="0"/>
          <c:showPercent val="1"/>
          <c:showBubbleSize val="0"/>
          <c:separator>, </c:separator>
        </c:dLbl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, </c:separator>
        </c:dLbl>
      </c:pivotFmt>
      <c:pivotFmt>
        <c:idx val="1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, </c:separator>
        </c:dLbl>
      </c:pivotFmt>
    </c:pivotFmts>
    <c:plotArea>
      <c:layout>
        <c:manualLayout>
          <c:layoutTarget val="inner"/>
          <c:xMode val="edge"/>
          <c:yMode val="edge"/>
          <c:x val="0.22189585991514657"/>
          <c:y val="0.28011416334514638"/>
          <c:w val="0.47147457665650278"/>
          <c:h val="0.62132562674059932"/>
        </c:manualLayout>
      </c:layout>
      <c:pieChart>
        <c:varyColors val="1"/>
        <c:ser>
          <c:idx val="0"/>
          <c:order val="0"/>
          <c:tx>
            <c:strRef>
              <c:f>TehtavatLyhyt!$B$4</c:f>
              <c:strCache>
                <c:ptCount val="1"/>
                <c:pt idx="0">
                  <c:v>Total</c:v>
                </c:pt>
              </c:strCache>
            </c:strRef>
          </c:tx>
          <c:explosion val="1"/>
          <c:dLbls>
            <c:dLbl>
              <c:idx val="0"/>
              <c:layout>
                <c:manualLayout>
                  <c:x val="-6.5360593841260278E-2"/>
                  <c:y val="-5.215868648801818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1"/>
              <c:layout>
                <c:manualLayout>
                  <c:x val="7.4253424021718223E-2"/>
                  <c:y val="4.1605864017606031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3"/>
              <c:layout>
                <c:manualLayout>
                  <c:x val="5.5280936020831617E-2"/>
                  <c:y val="-7.431711707438250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5"/>
              <c:layout>
                <c:manualLayout>
                  <c:x val="9.5526985335837825E-2"/>
                  <c:y val="-3.918103980955924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10"/>
              <c:layout>
                <c:manualLayout>
                  <c:x val="-5.4075104456461714E-2"/>
                  <c:y val="-6.5061747196628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12"/>
              <c:layout>
                <c:manualLayout>
                  <c:x val="7.4676542550319554E-3"/>
                  <c:y val="7.027465113114772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14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fi-FI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</c:dLbls>
          <c:cat>
            <c:strRef>
              <c:f>TehtavatLyhyt!$A$5:$A$20</c:f>
              <c:strCache>
                <c:ptCount val="15"/>
                <c:pt idx="0">
                  <c:v>esittelyt</c:v>
                </c:pt>
                <c:pt idx="1">
                  <c:v>kirjoitus- ja ulkoasu</c:v>
                </c:pt>
                <c:pt idx="2">
                  <c:v>koulutus</c:v>
                </c:pt>
                <c:pt idx="3">
                  <c:v>käyttöliittymä</c:v>
                </c:pt>
                <c:pt idx="4">
                  <c:v>muut tehtävät</c:v>
                </c:pt>
                <c:pt idx="5">
                  <c:v>Pöytäkirjat</c:v>
                </c:pt>
                <c:pt idx="6">
                  <c:v>rajapinnat</c:v>
                </c:pt>
                <c:pt idx="7">
                  <c:v>seuranta ja hallinta</c:v>
                </c:pt>
                <c:pt idx="8">
                  <c:v>suunnittelu</c:v>
                </c:pt>
                <c:pt idx="9">
                  <c:v>tietokannat</c:v>
                </c:pt>
                <c:pt idx="10">
                  <c:v>toteutus</c:v>
                </c:pt>
                <c:pt idx="11">
                  <c:v>tutustuminen</c:v>
                </c:pt>
                <c:pt idx="12">
                  <c:v>Vaatimusmäärittely</c:v>
                </c:pt>
                <c:pt idx="13">
                  <c:v>valmistelu ja tutustuminen</c:v>
                </c:pt>
                <c:pt idx="14">
                  <c:v>(blank)</c:v>
                </c:pt>
              </c:strCache>
            </c:strRef>
          </c:cat>
          <c:val>
            <c:numRef>
              <c:f>TehtavatLyhyt!$B$5:$B$20</c:f>
              <c:numCache>
                <c:formatCode>[h]:mm</c:formatCode>
                <c:ptCount val="15"/>
                <c:pt idx="0">
                  <c:v>1.1527777777777777</c:v>
                </c:pt>
                <c:pt idx="1">
                  <c:v>0.25</c:v>
                </c:pt>
                <c:pt idx="2">
                  <c:v>3.875</c:v>
                </c:pt>
                <c:pt idx="3">
                  <c:v>0.82291666666666663</c:v>
                </c:pt>
                <c:pt idx="4">
                  <c:v>0.49305555555555558</c:v>
                </c:pt>
                <c:pt idx="5">
                  <c:v>1.4159722222222224</c:v>
                </c:pt>
                <c:pt idx="6">
                  <c:v>0.45833333333333331</c:v>
                </c:pt>
                <c:pt idx="7">
                  <c:v>0.125</c:v>
                </c:pt>
                <c:pt idx="8">
                  <c:v>1.5347222222222223</c:v>
                </c:pt>
                <c:pt idx="9">
                  <c:v>0.16666666666666666</c:v>
                </c:pt>
                <c:pt idx="10">
                  <c:v>0.38541666666666663</c:v>
                </c:pt>
                <c:pt idx="11">
                  <c:v>2.4958333333333331</c:v>
                </c:pt>
                <c:pt idx="12">
                  <c:v>1.1458333333333335</c:v>
                </c:pt>
                <c:pt idx="13">
                  <c:v>1.6180555555555558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38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949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14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00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686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103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9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462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7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4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3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94E7-00B6-44A0-B503-CF5DFA794CEF}" type="datetimeFigureOut">
              <a:rPr lang="fi-FI" smtClean="0"/>
              <a:t>12.3.2014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61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Tilakatsaus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>
                <a:solidFill>
                  <a:schemeClr val="tx1"/>
                </a:solidFill>
              </a:rPr>
              <a:t>Hälyri-projekti</a:t>
            </a:r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4. Kokous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13.3.2014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on tehty?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Suunniteltu järjestelmän runkoa ja rajapintoja</a:t>
            </a:r>
          </a:p>
          <a:p>
            <a:r>
              <a:rPr lang="fi-FI" dirty="0" smtClean="0"/>
              <a:t>Testattu WCF:n toimivuutta.</a:t>
            </a:r>
          </a:p>
          <a:p>
            <a:r>
              <a:rPr lang="fi-FI" dirty="0" smtClean="0"/>
              <a:t>Suunniteltu ja aloitettu toteuttamaan sovelluksen ja hätäkeskuksen käyttöliittymiä</a:t>
            </a:r>
          </a:p>
          <a:p>
            <a:r>
              <a:rPr lang="fi-FI" dirty="0" smtClean="0"/>
              <a:t>Vaatimusmäärittelyä päivitetty</a:t>
            </a:r>
          </a:p>
          <a:p>
            <a:r>
              <a:rPr lang="fi-FI" dirty="0" smtClean="0"/>
              <a:t>Laadittu projektisuunnitelmaa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12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seuraavaksi?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Aloitetaan toteuttamaan järjestelmän runkoa</a:t>
            </a:r>
          </a:p>
          <a:p>
            <a:r>
              <a:rPr lang="fi-FI" dirty="0" smtClean="0"/>
              <a:t>Suunnitellaan ja kehitetään sovelluksen- ja hätäkeskuksen käyttöliittymiä</a:t>
            </a:r>
          </a:p>
          <a:p>
            <a:r>
              <a:rPr lang="fi-FI" dirty="0" smtClean="0"/>
              <a:t>Viimeistellään projektisuunnitelma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23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viikoittain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6065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27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4-11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9341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3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382773"/>
              </p:ext>
            </p:extLst>
          </p:nvPr>
        </p:nvGraphicFramePr>
        <p:xfrm>
          <a:off x="539552" y="116632"/>
          <a:ext cx="8445624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64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Tilakatsaus</vt:lpstr>
      <vt:lpstr>Mitä on tehty?</vt:lpstr>
      <vt:lpstr>Mitä seuraavaksi?</vt:lpstr>
      <vt:lpstr>Ajankäyttö viikoittain</vt:lpstr>
      <vt:lpstr>Ajankäyttö vaiheittain, viikot 4-11</vt:lpstr>
      <vt:lpstr>PowerPoint Presentation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Tilakatsaus</dc:title>
  <dc:creator>Mononen Niko</dc:creator>
  <cp:lastModifiedBy>Mononen Niko</cp:lastModifiedBy>
  <cp:revision>12</cp:revision>
  <dcterms:created xsi:type="dcterms:W3CDTF">2014-03-12T15:28:17Z</dcterms:created>
  <dcterms:modified xsi:type="dcterms:W3CDTF">2014-03-12T16:30:08Z</dcterms:modified>
</cp:coreProperties>
</file>