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1" r:id="rId5"/>
    <p:sldId id="259" r:id="rId6"/>
    <p:sldId id="262" r:id="rId7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7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services.ad.jyu.fi\CommonShare\mit-projektit-halyri\ajankaytonseuranta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services.ad.jyu.fi\CommonShare\mit-projektit-halyri\ajankaytonseuranta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pivotSource>
    <c:name>[ajankaytonseuranta.xls]Viikot!PivotTable1</c:name>
    <c:fmtId val="3"/>
  </c:pivotSource>
  <c:chart>
    <c:autoTitleDeleted val="1"/>
    <c:pivotFmts>
      <c:pivotFmt>
        <c:idx val="0"/>
        <c:dLbl>
          <c:idx val="0"/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fi-FI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2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fi-FI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</c:pivotFmts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Viikot!$B$4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Viikot!$A$5:$A$15</c:f>
              <c:strCache>
                <c:ptCount val="10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</c:strCache>
            </c:strRef>
          </c:cat>
          <c:val>
            <c:numRef>
              <c:f>Viikot!$B$5:$B$15</c:f>
              <c:numCache>
                <c:formatCode>[h]:mm</c:formatCode>
                <c:ptCount val="10"/>
                <c:pt idx="0">
                  <c:v>0.5</c:v>
                </c:pt>
                <c:pt idx="1">
                  <c:v>1.6666666666666667</c:v>
                </c:pt>
                <c:pt idx="2">
                  <c:v>1.5416666666666665</c:v>
                </c:pt>
                <c:pt idx="3">
                  <c:v>3.1034722222222224</c:v>
                </c:pt>
                <c:pt idx="4">
                  <c:v>2.2638888888888888</c:v>
                </c:pt>
                <c:pt idx="5">
                  <c:v>2.8159722222222228</c:v>
                </c:pt>
                <c:pt idx="6">
                  <c:v>2.8083333333333322</c:v>
                </c:pt>
                <c:pt idx="7">
                  <c:v>2.8888888888888902</c:v>
                </c:pt>
                <c:pt idx="8">
                  <c:v>2.7673611111111107</c:v>
                </c:pt>
                <c:pt idx="9">
                  <c:v>0.77430555555555547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151168"/>
        <c:axId val="52263168"/>
      </c:barChart>
      <c:catAx>
        <c:axId val="441511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fi-FI"/>
                  <a:t>Viikot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fi-FI"/>
          </a:p>
        </c:txPr>
        <c:crossAx val="52263168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5226316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fi-FI"/>
                  <a:t>Tunnit</a:t>
                </a:r>
              </a:p>
            </c:rich>
          </c:tx>
          <c:layout/>
          <c:overlay val="0"/>
        </c:title>
        <c:numFmt formatCode="[h]:mm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fi-FI"/>
          </a:p>
        </c:txPr>
        <c:crossAx val="44151168"/>
        <c:crosses val="autoZero"/>
        <c:crossBetween val="between"/>
        <c:majorUnit val="0.41666666600000002"/>
      </c:valAx>
    </c:plotArea>
    <c:plotVisOnly val="1"/>
    <c:dispBlanksAs val="gap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pivotSource>
    <c:name>[ajankaytonseuranta.xls]VaiheetLyhyt!PivotTable1</c:name>
    <c:fmtId val="3"/>
  </c:pivotSource>
  <c:chart>
    <c:autoTitleDeleted val="1"/>
    <c:pivotFmts>
      <c:pivotFmt>
        <c:idx val="0"/>
        <c:dLbl>
          <c:idx val="0"/>
          <c:showLegendKey val="0"/>
          <c:showVal val="1"/>
          <c:showCatName val="1"/>
          <c:showSerName val="0"/>
          <c:showPercent val="1"/>
          <c:showBubbleSize val="0"/>
          <c:separator>; </c:separator>
        </c:dLbl>
      </c:pivotFmt>
      <c:pivotFmt>
        <c:idx val="1"/>
      </c:pivotFmt>
      <c:pivotFmt>
        <c:idx val="2"/>
      </c:pivotFmt>
      <c:pivotFmt>
        <c:idx val="3"/>
      </c:pivotFmt>
      <c:pivotFmt>
        <c:idx val="4"/>
      </c:pivotFmt>
      <c:pivotFmt>
        <c:idx val="5"/>
      </c:pivotFmt>
      <c:pivotFmt>
        <c:idx val="6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fi-FI"/>
            </a:p>
          </c:txPr>
          <c:showLegendKey val="0"/>
          <c:showVal val="1"/>
          <c:showCatName val="1"/>
          <c:showSerName val="0"/>
          <c:showPercent val="1"/>
          <c:showBubbleSize val="0"/>
          <c:separator>; </c:separator>
        </c:dLbl>
      </c:pivotFmt>
      <c:pivotFmt>
        <c:idx val="7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fi-FI"/>
            </a:p>
          </c:txPr>
          <c:showLegendKey val="0"/>
          <c:showVal val="1"/>
          <c:showCatName val="1"/>
          <c:showSerName val="0"/>
          <c:showPercent val="1"/>
          <c:showBubbleSize val="0"/>
          <c:separator>; </c:separator>
        </c:dLbl>
      </c:pivotFmt>
    </c:pivotFmts>
    <c:plotArea>
      <c:layout>
        <c:manualLayout>
          <c:layoutTarget val="inner"/>
          <c:xMode val="edge"/>
          <c:yMode val="edge"/>
          <c:x val="0.36747337964420501"/>
          <c:y val="0.31785001724452883"/>
          <c:w val="0.36570057098985903"/>
          <c:h val="0.59917471722619042"/>
        </c:manualLayout>
      </c:layout>
      <c:pieChart>
        <c:varyColors val="1"/>
        <c:ser>
          <c:idx val="0"/>
          <c:order val="0"/>
          <c:tx>
            <c:strRef>
              <c:f>VaiheetLyhyt!$B$4</c:f>
              <c:strCache>
                <c:ptCount val="1"/>
                <c:pt idx="0">
                  <c:v>Total</c:v>
                </c:pt>
              </c:strCache>
            </c:strRef>
          </c:tx>
          <c:explosion val="4"/>
          <c:dLbls>
            <c:txPr>
              <a:bodyPr/>
              <a:lstStyle/>
              <a:p>
                <a:pPr>
                  <a:defRPr sz="1200"/>
                </a:pPr>
                <a:endParaRPr lang="fi-FI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; </c:separator>
            <c:showLeaderLines val="1"/>
          </c:dLbls>
          <c:cat>
            <c:strRef>
              <c:f>VaiheetLyhyt!$A$5:$A$11</c:f>
              <c:strCache>
                <c:ptCount val="6"/>
                <c:pt idx="0">
                  <c:v>Esitutkimus</c:v>
                </c:pt>
                <c:pt idx="1">
                  <c:v>Oheiskurssi</c:v>
                </c:pt>
                <c:pt idx="2">
                  <c:v>Palaverit</c:v>
                </c:pt>
                <c:pt idx="3">
                  <c:v>Projektin hallinta</c:v>
                </c:pt>
                <c:pt idx="4">
                  <c:v>Suunnittelu</c:v>
                </c:pt>
                <c:pt idx="5">
                  <c:v>Toteutus</c:v>
                </c:pt>
              </c:strCache>
            </c:strRef>
          </c:cat>
          <c:val>
            <c:numRef>
              <c:f>VaiheetLyhyt!$B$5:$B$11</c:f>
              <c:numCache>
                <c:formatCode>[h]:mm</c:formatCode>
                <c:ptCount val="6"/>
                <c:pt idx="0">
                  <c:v>2.1208333333333331</c:v>
                </c:pt>
                <c:pt idx="1">
                  <c:v>4.6249999999999991</c:v>
                </c:pt>
                <c:pt idx="2">
                  <c:v>4.8465277777777755</c:v>
                </c:pt>
                <c:pt idx="3">
                  <c:v>2.0486111111111107</c:v>
                </c:pt>
                <c:pt idx="4">
                  <c:v>3.2569444444444438</c:v>
                </c:pt>
                <c:pt idx="5">
                  <c:v>4.2326388888888893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plotVisOnly val="1"/>
    <c:dispBlanksAs val="zero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</c14:pivotOptions>
    </c:ext>
  </c:extLst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37181C-FEB5-4E82-BB01-04F770492331}" type="datetimeFigureOut">
              <a:rPr lang="fi-FI" smtClean="0"/>
              <a:t>26.3.2014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875C18-4684-4ED1-86C3-F6D3B489F1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89195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75C18-4684-4ED1-86C3-F6D3B489F105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44090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26.3.2014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0386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26.3.2014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79494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26.3.2014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23148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26.3.2014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82003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26.3.2014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46865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26.3.2014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21032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26.3.2014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797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26.3.2014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4628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26.3.2014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724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26.3.2014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7415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26.3.2014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432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094E7-00B6-44A0-B503-CF5DFA794CEF}" type="datetimeFigureOut">
              <a:rPr lang="fi-FI" smtClean="0"/>
              <a:t>26.3.2014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79614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Tilakatsaus</a:t>
            </a:r>
            <a:endParaRPr lang="fi-FI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err="1" smtClean="0">
                <a:solidFill>
                  <a:schemeClr val="tx1"/>
                </a:solidFill>
              </a:rPr>
              <a:t>Hälyri-projekti</a:t>
            </a:r>
            <a:endParaRPr lang="fi-FI" dirty="0" smtClean="0">
              <a:solidFill>
                <a:schemeClr val="tx1"/>
              </a:solidFill>
            </a:endParaRPr>
          </a:p>
          <a:p>
            <a:r>
              <a:rPr lang="fi-FI" dirty="0" smtClean="0">
                <a:solidFill>
                  <a:schemeClr val="tx1"/>
                </a:solidFill>
              </a:rPr>
              <a:t>5. </a:t>
            </a:r>
            <a:r>
              <a:rPr lang="fi-FI" dirty="0" smtClean="0">
                <a:solidFill>
                  <a:schemeClr val="tx1"/>
                </a:solidFill>
              </a:rPr>
              <a:t>Kokous</a:t>
            </a:r>
          </a:p>
          <a:p>
            <a:r>
              <a:rPr lang="fi-FI" dirty="0" smtClean="0">
                <a:solidFill>
                  <a:schemeClr val="tx1"/>
                </a:solidFill>
              </a:rPr>
              <a:t>27.3.2014</a:t>
            </a:r>
            <a:endParaRPr lang="fi-FI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08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Mitä on tehty?</a:t>
            </a:r>
            <a:endParaRPr lang="fi-FI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Suunniteltu </a:t>
            </a:r>
            <a:r>
              <a:rPr lang="fi-FI" dirty="0" smtClean="0"/>
              <a:t>ja toteutettu järjestelmän runkoa</a:t>
            </a:r>
          </a:p>
          <a:p>
            <a:r>
              <a:rPr lang="fi-FI" dirty="0" smtClean="0"/>
              <a:t>Palvelimeen voidaan ottaa yhteys </a:t>
            </a:r>
            <a:r>
              <a:rPr lang="fi-FI" dirty="0" err="1" smtClean="0"/>
              <a:t>mobiili-</a:t>
            </a:r>
            <a:r>
              <a:rPr lang="fi-FI" dirty="0" smtClean="0"/>
              <a:t> ja hätäkeskussovelluksella</a:t>
            </a:r>
            <a:endParaRPr lang="fi-FI" dirty="0" smtClean="0"/>
          </a:p>
          <a:p>
            <a:r>
              <a:rPr lang="fi-FI" dirty="0" smtClean="0"/>
              <a:t>Suunniteltu </a:t>
            </a:r>
            <a:r>
              <a:rPr lang="fi-FI" dirty="0" smtClean="0"/>
              <a:t>ja </a:t>
            </a:r>
            <a:r>
              <a:rPr lang="fi-FI" dirty="0" smtClean="0"/>
              <a:t>toteutettu </a:t>
            </a:r>
            <a:r>
              <a:rPr lang="fi-FI" dirty="0" err="1" smtClean="0"/>
              <a:t>mobiilisovelluksen</a:t>
            </a:r>
            <a:r>
              <a:rPr lang="fi-FI" dirty="0" smtClean="0"/>
              <a:t> </a:t>
            </a:r>
            <a:r>
              <a:rPr lang="fi-FI" dirty="0" smtClean="0"/>
              <a:t>ja hätäkeskuksen käyttöliittymiä</a:t>
            </a:r>
          </a:p>
          <a:p>
            <a:r>
              <a:rPr lang="fi-FI" dirty="0" smtClean="0"/>
              <a:t>Laadittu </a:t>
            </a:r>
            <a:r>
              <a:rPr lang="fi-FI" dirty="0" smtClean="0"/>
              <a:t>projektisuunnitelmaa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3128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Mitä seuraavaksi?</a:t>
            </a:r>
            <a:endParaRPr lang="fi-FI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800" dirty="0" smtClean="0"/>
              <a:t>Toteutetaan järjestel</a:t>
            </a:r>
            <a:r>
              <a:rPr lang="fi-FI" sz="2800" dirty="0" smtClean="0"/>
              <a:t>mään lisää ominaisuuksia</a:t>
            </a:r>
          </a:p>
          <a:p>
            <a:pPr lvl="1"/>
            <a:r>
              <a:rPr lang="fi-FI" dirty="0" smtClean="0"/>
              <a:t>Tiedon välitys</a:t>
            </a:r>
          </a:p>
          <a:p>
            <a:pPr lvl="1"/>
            <a:r>
              <a:rPr lang="fi-FI" dirty="0"/>
              <a:t>K</a:t>
            </a:r>
            <a:r>
              <a:rPr lang="fi-FI" dirty="0" smtClean="0"/>
              <a:t>ontrollimetodien toteuttamine</a:t>
            </a:r>
            <a:r>
              <a:rPr lang="fi-FI" dirty="0"/>
              <a:t>n</a:t>
            </a:r>
            <a:endParaRPr lang="fi-FI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i-FI" dirty="0"/>
              <a:t>Suunnitellaan ja kehitetään sovelluksen- ja hätäkeskuksen </a:t>
            </a:r>
            <a:r>
              <a:rPr lang="fi-FI" dirty="0" smtClean="0"/>
              <a:t>käyttöliittymiä</a:t>
            </a:r>
            <a:endParaRPr lang="fi-FI" dirty="0" smtClean="0"/>
          </a:p>
          <a:p>
            <a:r>
              <a:rPr lang="fi-FI" sz="2800" dirty="0" smtClean="0"/>
              <a:t>Viimeistellään projektisuunnitelma</a:t>
            </a:r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5233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Ajankäyttö viikoittain</a:t>
            </a:r>
            <a:endParaRPr lang="fi-FI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733640"/>
              </p:ext>
            </p:extLst>
          </p:nvPr>
        </p:nvGraphicFramePr>
        <p:xfrm>
          <a:off x="0" y="1268760"/>
          <a:ext cx="8958836" cy="51180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271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Ajankäyttö vaiheittain, viikot </a:t>
            </a:r>
            <a:r>
              <a:rPr lang="fi-F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4-13</a:t>
            </a:r>
            <a:endParaRPr lang="fi-FI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252709"/>
              </p:ext>
            </p:extLst>
          </p:nvPr>
        </p:nvGraphicFramePr>
        <p:xfrm>
          <a:off x="-1548680" y="-315416"/>
          <a:ext cx="10961045" cy="6774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931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Ajankäyttö vaiheittain, viikot 11-13</a:t>
            </a:r>
            <a:endParaRPr lang="fi-FI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517150"/>
            <a:ext cx="9144000" cy="5143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80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66</Words>
  <Application>Microsoft Office PowerPoint</Application>
  <PresentationFormat>On-screen Show (4:3)</PresentationFormat>
  <Paragraphs>21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Tilakatsaus</vt:lpstr>
      <vt:lpstr>Mitä on tehty?</vt:lpstr>
      <vt:lpstr>Mitä seuraavaksi?</vt:lpstr>
      <vt:lpstr>Ajankäyttö viikoittain</vt:lpstr>
      <vt:lpstr>Ajankäyttö vaiheittain, viikot 4-13</vt:lpstr>
      <vt:lpstr>Ajankäyttö vaiheittain, viikot 11-13</vt:lpstr>
    </vt:vector>
  </TitlesOfParts>
  <Company>University of Jyväskylä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Tilakatsaus</dc:title>
  <dc:creator>Mononen Niko</dc:creator>
  <cp:lastModifiedBy>Mononen Niko</cp:lastModifiedBy>
  <cp:revision>22</cp:revision>
  <dcterms:created xsi:type="dcterms:W3CDTF">2014-03-12T15:28:17Z</dcterms:created>
  <dcterms:modified xsi:type="dcterms:W3CDTF">2014-03-26T14:05:33Z</dcterms:modified>
</cp:coreProperties>
</file>