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61" r:id="rId5"/>
    <p:sldId id="259" r:id="rId6"/>
    <p:sldId id="262" r:id="rId7"/>
    <p:sldId id="263" r:id="rId8"/>
    <p:sldId id="266" r:id="rId9"/>
    <p:sldId id="265" r:id="rId10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108" y="-3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37181C-FEB5-4E82-BB01-04F770492331}" type="datetimeFigureOut">
              <a:rPr lang="fi-FI" smtClean="0"/>
              <a:t>7.5.2014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875C18-4684-4ED1-86C3-F6D3B489F10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891952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875C18-4684-4ED1-86C3-F6D3B489F105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440901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094E7-00B6-44A0-B503-CF5DFA794CEF}" type="datetimeFigureOut">
              <a:rPr lang="fi-FI" smtClean="0"/>
              <a:t>7.5.2014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A45E9-E7CB-42E5-B053-13C03B247C0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20386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094E7-00B6-44A0-B503-CF5DFA794CEF}" type="datetimeFigureOut">
              <a:rPr lang="fi-FI" smtClean="0"/>
              <a:t>7.5.2014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A45E9-E7CB-42E5-B053-13C03B247C0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79494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094E7-00B6-44A0-B503-CF5DFA794CEF}" type="datetimeFigureOut">
              <a:rPr lang="fi-FI" smtClean="0"/>
              <a:t>7.5.2014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A45E9-E7CB-42E5-B053-13C03B247C0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231486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094E7-00B6-44A0-B503-CF5DFA794CEF}" type="datetimeFigureOut">
              <a:rPr lang="fi-FI" smtClean="0"/>
              <a:t>7.5.2014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A45E9-E7CB-42E5-B053-13C03B247C0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820034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094E7-00B6-44A0-B503-CF5DFA794CEF}" type="datetimeFigureOut">
              <a:rPr lang="fi-FI" smtClean="0"/>
              <a:t>7.5.2014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A45E9-E7CB-42E5-B053-13C03B247C0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468658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094E7-00B6-44A0-B503-CF5DFA794CEF}" type="datetimeFigureOut">
              <a:rPr lang="fi-FI" smtClean="0"/>
              <a:t>7.5.2014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A45E9-E7CB-42E5-B053-13C03B247C0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21032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094E7-00B6-44A0-B503-CF5DFA794CEF}" type="datetimeFigureOut">
              <a:rPr lang="fi-FI" smtClean="0"/>
              <a:t>7.5.2014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A45E9-E7CB-42E5-B053-13C03B247C0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2797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094E7-00B6-44A0-B503-CF5DFA794CEF}" type="datetimeFigureOut">
              <a:rPr lang="fi-FI" smtClean="0"/>
              <a:t>7.5.2014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A45E9-E7CB-42E5-B053-13C03B247C0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4628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094E7-00B6-44A0-B503-CF5DFA794CEF}" type="datetimeFigureOut">
              <a:rPr lang="fi-FI" smtClean="0"/>
              <a:t>7.5.2014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A45E9-E7CB-42E5-B053-13C03B247C0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724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094E7-00B6-44A0-B503-CF5DFA794CEF}" type="datetimeFigureOut">
              <a:rPr lang="fi-FI" smtClean="0"/>
              <a:t>7.5.2014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A45E9-E7CB-42E5-B053-13C03B247C0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37415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094E7-00B6-44A0-B503-CF5DFA794CEF}" type="datetimeFigureOut">
              <a:rPr lang="fi-FI" smtClean="0"/>
              <a:t>7.5.2014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A45E9-E7CB-42E5-B053-13C03B247C0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84323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A094E7-00B6-44A0-B503-CF5DFA794CEF}" type="datetimeFigureOut">
              <a:rPr lang="fi-FI" smtClean="0"/>
              <a:t>7.5.2014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BA45E9-E7CB-42E5-B053-13C03B247C0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79614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Tilakatsaus</a:t>
            </a:r>
            <a:endParaRPr lang="fi-FI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err="1" smtClean="0">
                <a:solidFill>
                  <a:schemeClr val="tx1"/>
                </a:solidFill>
              </a:rPr>
              <a:t>Hälyri-projekti</a:t>
            </a:r>
            <a:endParaRPr lang="fi-FI" dirty="0" smtClean="0">
              <a:solidFill>
                <a:schemeClr val="tx1"/>
              </a:solidFill>
            </a:endParaRPr>
          </a:p>
          <a:p>
            <a:r>
              <a:rPr lang="fi-FI" dirty="0" smtClean="0">
                <a:solidFill>
                  <a:schemeClr val="tx1"/>
                </a:solidFill>
              </a:rPr>
              <a:t>8. </a:t>
            </a:r>
            <a:r>
              <a:rPr lang="fi-FI" dirty="0" smtClean="0">
                <a:solidFill>
                  <a:schemeClr val="tx1"/>
                </a:solidFill>
              </a:rPr>
              <a:t>Kokous</a:t>
            </a:r>
          </a:p>
          <a:p>
            <a:r>
              <a:rPr lang="fi-FI" dirty="0" smtClean="0">
                <a:solidFill>
                  <a:schemeClr val="tx1"/>
                </a:solidFill>
              </a:rPr>
              <a:t>8.5.2014</a:t>
            </a:r>
            <a:endParaRPr lang="fi-FI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7089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Mitä on tehty?</a:t>
            </a:r>
            <a:endParaRPr lang="fi-FI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Tutustuttu </a:t>
            </a:r>
            <a:r>
              <a:rPr lang="fi-FI" dirty="0" smtClean="0"/>
              <a:t>ja aloitettu toteuttamaan äänen lähettämistä </a:t>
            </a:r>
            <a:r>
              <a:rPr lang="fi-FI" dirty="0" err="1" smtClean="0"/>
              <a:t>mobiililaitteelle</a:t>
            </a:r>
            <a:endParaRPr lang="fi-FI" dirty="0" smtClean="0"/>
          </a:p>
          <a:p>
            <a:r>
              <a:rPr lang="fi-FI" dirty="0" smtClean="0"/>
              <a:t>Toteutettuja toimintoja sekä käyttöliittymiä on hiottu ja korjattu</a:t>
            </a:r>
            <a:endParaRPr lang="fi-FI" dirty="0" smtClean="0"/>
          </a:p>
          <a:p>
            <a:r>
              <a:rPr lang="fi-FI" dirty="0" smtClean="0"/>
              <a:t>Laitteelta pyydettävän fysiologisen mittausdatan hallintaa ja esittämistä on toteutettu</a:t>
            </a: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1731288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Mitä seuraavaksi?</a:t>
            </a:r>
            <a:endParaRPr lang="fi-FI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800" dirty="0" smtClean="0"/>
              <a:t>Viimeistellään kesken olevat toiminnot</a:t>
            </a:r>
          </a:p>
          <a:p>
            <a:r>
              <a:rPr lang="fi-FI" sz="2800" dirty="0" smtClean="0"/>
              <a:t>Suunnitellaan järjestelmän testaaminen</a:t>
            </a:r>
            <a:endParaRPr lang="fi-FI" sz="2800" dirty="0" smtClean="0"/>
          </a:p>
          <a:p>
            <a:r>
              <a:rPr lang="fi-FI" sz="2800" dirty="0" smtClean="0"/>
              <a:t>Viimeistellään lähdekoodi ja keskeneräiset dokumentit</a:t>
            </a:r>
          </a:p>
          <a:p>
            <a:r>
              <a:rPr lang="fi-FI" sz="2800" dirty="0" smtClean="0"/>
              <a:t>Laaditaan sovellusraportti, asennusohjeet</a:t>
            </a:r>
            <a:r>
              <a:rPr lang="fi-FI" sz="2800" dirty="0"/>
              <a:t> </a:t>
            </a:r>
            <a:r>
              <a:rPr lang="fi-FI" sz="2800" dirty="0" smtClean="0"/>
              <a:t>ja muut puuttuvat dokumentit</a:t>
            </a:r>
            <a:endParaRPr lang="fi-FI" sz="2800" dirty="0" smtClean="0"/>
          </a:p>
          <a:p>
            <a:endParaRPr lang="fi-FI" sz="2800" dirty="0" smtClean="0"/>
          </a:p>
          <a:p>
            <a:endParaRPr lang="fi-FI" sz="2800" dirty="0" smtClean="0"/>
          </a:p>
          <a:p>
            <a:endParaRPr lang="fi-FI" dirty="0" smtClean="0"/>
          </a:p>
          <a:p>
            <a:pPr lvl="1"/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52331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Ajankäyttö viikoittain</a:t>
            </a:r>
            <a:endParaRPr lang="fi-FI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19" y="1268760"/>
            <a:ext cx="9134475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42713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Ajankäyttö vaiheittain, viikot </a:t>
            </a:r>
            <a:r>
              <a:rPr lang="fi-FI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4-19</a:t>
            </a:r>
            <a:endParaRPr lang="fi-FI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484784"/>
            <a:ext cx="6324600" cy="488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09319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Ajankäyttö vaiheittain, viikot </a:t>
            </a:r>
            <a:r>
              <a:rPr lang="fi-FI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17-19</a:t>
            </a:r>
            <a:endParaRPr lang="fi-FI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9158" y="1302690"/>
            <a:ext cx="5838825" cy="501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73808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Ajankäyttö jäsenittäin</a:t>
            </a:r>
            <a:endParaRPr lang="fi-FI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8030575"/>
              </p:ext>
            </p:extLst>
          </p:nvPr>
        </p:nvGraphicFramePr>
        <p:xfrm>
          <a:off x="1187624" y="1484784"/>
          <a:ext cx="6840758" cy="482453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80153"/>
                <a:gridCol w="1020113"/>
                <a:gridCol w="1020113"/>
                <a:gridCol w="1020113"/>
                <a:gridCol w="1104124"/>
                <a:gridCol w="1296142"/>
              </a:tblGrid>
              <a:tr h="216404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 dirty="0">
                          <a:effectLst/>
                        </a:rPr>
                        <a:t>Vaihe</a:t>
                      </a:r>
                      <a:endParaRPr lang="fi-FI" sz="1000" b="0" i="0" u="none" strike="noStrike" dirty="0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</a:rPr>
                        <a:t>(All)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</a:rPr>
                        <a:t> 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</a:rPr>
                        <a:t> 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</a:rPr>
                        <a:t> 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</a:rPr>
                        <a:t> 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</a:tr>
              <a:tr h="216404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</a:rPr>
                        <a:t>Tehtävä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</a:rPr>
                        <a:t>(All)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</a:rPr>
                        <a:t> 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</a:rPr>
                        <a:t> 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</a:rPr>
                        <a:t> 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</a:rPr>
                        <a:t> 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</a:tr>
              <a:tr h="216404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</a:rPr>
                        <a:t> 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</a:rPr>
                        <a:t> 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</a:rPr>
                        <a:t> 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</a:rPr>
                        <a:t> 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</a:rPr>
                        <a:t> 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</a:rPr>
                        <a:t> 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</a:tr>
              <a:tr h="216404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</a:rPr>
                        <a:t>Aika</a:t>
                      </a:r>
                      <a:endParaRPr lang="fi-FI" sz="1000" b="1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</a:rPr>
                        <a:t>Tekijä</a:t>
                      </a:r>
                      <a:endParaRPr lang="fi-FI" sz="1000" b="1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</a:rPr>
                        <a:t> </a:t>
                      </a:r>
                      <a:endParaRPr lang="fi-FI" sz="1000" b="1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</a:rPr>
                        <a:t> </a:t>
                      </a:r>
                      <a:endParaRPr lang="fi-FI" sz="1000" b="1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</a:rPr>
                        <a:t> </a:t>
                      </a:r>
                      <a:endParaRPr lang="fi-FI" sz="1000" b="1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</a:rPr>
                        <a:t> </a:t>
                      </a:r>
                      <a:endParaRPr lang="fi-FI" sz="1000" b="1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</a:tr>
              <a:tr h="216404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</a:rPr>
                        <a:t>Viikko</a:t>
                      </a:r>
                      <a:endParaRPr lang="fi-FI" sz="1000" b="1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AS</a:t>
                      </a:r>
                      <a:endParaRPr lang="fi-FI" sz="1000" b="1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IR</a:t>
                      </a:r>
                      <a:endParaRPr lang="fi-FI" sz="1000" b="1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NM</a:t>
                      </a:r>
                      <a:endParaRPr lang="fi-FI" sz="1000" b="1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VM</a:t>
                      </a:r>
                      <a:endParaRPr lang="fi-FI" sz="1000" b="1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Grand Total</a:t>
                      </a:r>
                      <a:endParaRPr lang="fi-FI" sz="1000" b="1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</a:tr>
              <a:tr h="216404"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4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3:00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3:00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3:00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3:00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12:00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</a:tr>
              <a:tr h="216404"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5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10:15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9:15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7:15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13:15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40:00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</a:tr>
              <a:tr h="216404"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6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8:30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7:30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8:30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12:30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37:00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</a:tr>
              <a:tr h="229134"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7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15:15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20:44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20:30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18:00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74:29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</a:tr>
              <a:tr h="229134"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8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12:50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11:05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14:05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16:20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54:20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</a:tr>
              <a:tr h="216404"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9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15:15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6:00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8:50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37:30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67:35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</a:tr>
              <a:tr h="216404"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10:00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20:44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12:00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24:40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67:24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</a:tr>
              <a:tr h="216404"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11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19:00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10:50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17:00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22:30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69:20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</a:tr>
              <a:tr h="229134"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12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14:00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12:20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11:00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31:05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68:25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</a:tr>
              <a:tr h="229134"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13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15:50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15:45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19:00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18:30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69:05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</a:tr>
              <a:tr h="216404"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14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34:25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20:30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14:00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25:55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94:50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</a:tr>
              <a:tr h="216404"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15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18:30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17:30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20:00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40:30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96:30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</a:tr>
              <a:tr h="216404"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16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34:15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16:00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32:45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38:25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121:25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</a:tr>
              <a:tr h="216404"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17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37:15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25:40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27:30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25:35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116:00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</a:tr>
              <a:tr h="216404"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18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16:00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25:50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19:00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14:00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74:50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</a:tr>
              <a:tr h="216404"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19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 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0:30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16:30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 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17:00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</a:tr>
              <a:tr h="229134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</a:rPr>
                        <a:t>Grand Total</a:t>
                      </a:r>
                      <a:endParaRPr lang="fi-FI" sz="1000" b="1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264:20</a:t>
                      </a:r>
                      <a:endParaRPr lang="fi-FI" sz="1000" b="1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223:13</a:t>
                      </a:r>
                      <a:endParaRPr lang="fi-FI" sz="1000" b="1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250:55</a:t>
                      </a:r>
                      <a:endParaRPr lang="fi-FI" sz="1000" b="1" i="0" u="none" strike="noStrike" dirty="0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341:45</a:t>
                      </a:r>
                      <a:endParaRPr lang="fi-FI" sz="1000" b="1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1080:13</a:t>
                      </a:r>
                      <a:endParaRPr lang="fi-FI" sz="1000" b="1" i="0" u="none" strike="noStrike" dirty="0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72225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/>
          <a:lstStyle/>
          <a:p>
            <a:r>
              <a:rPr lang="fi-FI" dirty="0" smtClean="0"/>
              <a:t>Projektin ajankäyttö 1/2</a:t>
            </a:r>
            <a:endParaRPr lang="fi-FI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9037745"/>
              </p:ext>
            </p:extLst>
          </p:nvPr>
        </p:nvGraphicFramePr>
        <p:xfrm>
          <a:off x="323528" y="1124744"/>
          <a:ext cx="8352928" cy="53710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99855"/>
                <a:gridCol w="2323999"/>
                <a:gridCol w="858870"/>
                <a:gridCol w="858870"/>
                <a:gridCol w="858870"/>
                <a:gridCol w="858870"/>
                <a:gridCol w="993594"/>
              </a:tblGrid>
              <a:tr h="151501">
                <a:tc>
                  <a:txBody>
                    <a:bodyPr/>
                    <a:lstStyle/>
                    <a:p>
                      <a:pPr algn="l" fontAlgn="b"/>
                      <a:r>
                        <a:rPr lang="fi-FI" sz="800" u="none" strike="noStrike">
                          <a:effectLst/>
                        </a:rPr>
                        <a:t>Vaihe</a:t>
                      </a:r>
                      <a:endParaRPr lang="fi-FI" sz="800" b="1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800" u="none" strike="noStrike">
                          <a:effectLst/>
                        </a:rPr>
                        <a:t>Tehtävä</a:t>
                      </a:r>
                      <a:endParaRPr lang="fi-FI" sz="800" b="1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AS</a:t>
                      </a:r>
                      <a:endParaRPr lang="fi-FI" sz="800" b="1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IR</a:t>
                      </a:r>
                      <a:endParaRPr lang="fi-FI" sz="800" b="1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NM</a:t>
                      </a:r>
                      <a:endParaRPr lang="fi-FI" sz="800" b="1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VM</a:t>
                      </a:r>
                      <a:endParaRPr lang="fi-FI" sz="800" b="1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Yhteensä</a:t>
                      </a:r>
                      <a:endParaRPr lang="fi-FI" sz="800" b="1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</a:tr>
              <a:tr h="151501">
                <a:tc>
                  <a:txBody>
                    <a:bodyPr/>
                    <a:lstStyle/>
                    <a:p>
                      <a:pPr algn="l" fontAlgn="b"/>
                      <a:r>
                        <a:rPr lang="fi-FI" sz="800" u="none" strike="noStrike">
                          <a:effectLst/>
                        </a:rPr>
                        <a:t>Esitutkimus</a:t>
                      </a:r>
                      <a:endParaRPr lang="fi-FI" sz="800" b="1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800" u="none" strike="noStrike">
                          <a:effectLst/>
                        </a:rPr>
                        <a:t>esittelyt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8:15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8:15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 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8:15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24:45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</a:tr>
              <a:tr h="151501">
                <a:tc>
                  <a:txBody>
                    <a:bodyPr/>
                    <a:lstStyle/>
                    <a:p>
                      <a:pPr algn="l" fontAlgn="b"/>
                      <a:r>
                        <a:rPr lang="fi-FI" sz="800" u="none" strike="noStrike">
                          <a:effectLst/>
                        </a:rPr>
                        <a:t> 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800" u="none" strike="noStrike">
                          <a:effectLst/>
                        </a:rPr>
                        <a:t>muut tehtävät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 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 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 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19:30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19:30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</a:tr>
              <a:tr h="151501">
                <a:tc>
                  <a:txBody>
                    <a:bodyPr/>
                    <a:lstStyle/>
                    <a:p>
                      <a:pPr algn="l" fontAlgn="b"/>
                      <a:r>
                        <a:rPr lang="fi-FI" sz="800" u="none" strike="noStrike">
                          <a:effectLst/>
                        </a:rPr>
                        <a:t> 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800" u="none" strike="noStrike">
                          <a:effectLst/>
                        </a:rPr>
                        <a:t>rajapinnat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5:00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 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 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 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5:00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</a:tr>
              <a:tr h="151501">
                <a:tc>
                  <a:txBody>
                    <a:bodyPr/>
                    <a:lstStyle/>
                    <a:p>
                      <a:pPr algn="l" fontAlgn="b"/>
                      <a:r>
                        <a:rPr lang="fi-FI" sz="800" u="none" strike="noStrike">
                          <a:effectLst/>
                        </a:rPr>
                        <a:t> 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800" u="none" strike="noStrike">
                          <a:effectLst/>
                        </a:rPr>
                        <a:t>tutustuminen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2:45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16:59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 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37:40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57:24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</a:tr>
              <a:tr h="160415">
                <a:tc gridSpan="2">
                  <a:txBody>
                    <a:bodyPr/>
                    <a:lstStyle/>
                    <a:p>
                      <a:pPr algn="l" fontAlgn="b"/>
                      <a:r>
                        <a:rPr lang="fi-FI" sz="800" u="none" strike="noStrike">
                          <a:effectLst/>
                        </a:rPr>
                        <a:t>Esitutkimus Total</a:t>
                      </a:r>
                      <a:endParaRPr lang="fi-FI" sz="800" b="1" i="1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16:00</a:t>
                      </a:r>
                      <a:endParaRPr lang="fi-FI" sz="800" b="1" i="1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25:14</a:t>
                      </a:r>
                      <a:endParaRPr lang="fi-FI" sz="800" b="1" i="1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 </a:t>
                      </a:r>
                      <a:endParaRPr lang="fi-FI" sz="800" b="1" i="1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65:25</a:t>
                      </a:r>
                      <a:endParaRPr lang="fi-FI" sz="800" b="1" i="1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106:39</a:t>
                      </a:r>
                      <a:endParaRPr lang="fi-FI" sz="800" b="1" i="1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</a:tr>
              <a:tr h="160415">
                <a:tc>
                  <a:txBody>
                    <a:bodyPr/>
                    <a:lstStyle/>
                    <a:p>
                      <a:pPr algn="l" fontAlgn="b"/>
                      <a:r>
                        <a:rPr lang="fi-FI" sz="800" u="none" strike="noStrike">
                          <a:effectLst/>
                        </a:rPr>
                        <a:t> 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800" u="none" strike="noStrike">
                          <a:effectLst/>
                        </a:rPr>
                        <a:t> 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 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 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 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 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 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</a:tr>
              <a:tr h="285180">
                <a:tc>
                  <a:txBody>
                    <a:bodyPr/>
                    <a:lstStyle/>
                    <a:p>
                      <a:pPr algn="l" fontAlgn="b"/>
                      <a:r>
                        <a:rPr lang="fi-FI" sz="800" u="none" strike="noStrike">
                          <a:effectLst/>
                        </a:rPr>
                        <a:t>Käyttö ja ylläpito</a:t>
                      </a:r>
                      <a:endParaRPr lang="fi-FI" sz="800" b="1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800" u="none" strike="noStrike">
                          <a:effectLst/>
                        </a:rPr>
                        <a:t>muut tehtävät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 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0:30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 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 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0:30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</a:tr>
              <a:tr h="160415">
                <a:tc gridSpan="2">
                  <a:txBody>
                    <a:bodyPr/>
                    <a:lstStyle/>
                    <a:p>
                      <a:pPr algn="l" fontAlgn="b"/>
                      <a:r>
                        <a:rPr lang="fi-FI" sz="800" u="none" strike="noStrike">
                          <a:effectLst/>
                        </a:rPr>
                        <a:t>Käyttö ja ylläpito Total</a:t>
                      </a:r>
                      <a:endParaRPr lang="fi-FI" sz="800" b="1" i="1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 </a:t>
                      </a:r>
                      <a:endParaRPr lang="fi-FI" sz="800" b="1" i="1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0:30</a:t>
                      </a:r>
                      <a:endParaRPr lang="fi-FI" sz="800" b="1" i="1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 </a:t>
                      </a:r>
                      <a:endParaRPr lang="fi-FI" sz="800" b="1" i="1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 </a:t>
                      </a:r>
                      <a:endParaRPr lang="fi-FI" sz="800" b="1" i="1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0:30</a:t>
                      </a:r>
                      <a:endParaRPr lang="fi-FI" sz="800" b="1" i="1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</a:tr>
              <a:tr h="160415">
                <a:tc>
                  <a:txBody>
                    <a:bodyPr/>
                    <a:lstStyle/>
                    <a:p>
                      <a:pPr algn="l" fontAlgn="b"/>
                      <a:r>
                        <a:rPr lang="fi-FI" sz="800" u="none" strike="noStrike">
                          <a:effectLst/>
                        </a:rPr>
                        <a:t> 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800" u="none" strike="noStrike">
                          <a:effectLst/>
                        </a:rPr>
                        <a:t> 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 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 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 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 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 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</a:tr>
              <a:tr h="160415">
                <a:tc>
                  <a:txBody>
                    <a:bodyPr/>
                    <a:lstStyle/>
                    <a:p>
                      <a:pPr algn="l" fontAlgn="b"/>
                      <a:r>
                        <a:rPr lang="fi-FI" sz="800" u="none" strike="noStrike">
                          <a:effectLst/>
                        </a:rPr>
                        <a:t>Oheiskurssi</a:t>
                      </a:r>
                      <a:endParaRPr lang="fi-FI" sz="800" b="1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800" u="none" strike="noStrike">
                          <a:effectLst/>
                        </a:rPr>
                        <a:t>esittelyt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4:00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3:45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5:45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9:45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23:15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</a:tr>
              <a:tr h="160415">
                <a:tc>
                  <a:txBody>
                    <a:bodyPr/>
                    <a:lstStyle/>
                    <a:p>
                      <a:pPr algn="l" fontAlgn="b"/>
                      <a:r>
                        <a:rPr lang="fi-FI" sz="800" u="none" strike="noStrike">
                          <a:effectLst/>
                        </a:rPr>
                        <a:t> 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800" u="none" strike="noStrike">
                          <a:effectLst/>
                        </a:rPr>
                        <a:t>katselmoinnit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3:15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3:15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 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3:15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9:45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</a:tr>
              <a:tr h="151501">
                <a:tc>
                  <a:txBody>
                    <a:bodyPr/>
                    <a:lstStyle/>
                    <a:p>
                      <a:pPr algn="l" fontAlgn="b"/>
                      <a:r>
                        <a:rPr lang="fi-FI" sz="800" u="none" strike="noStrike">
                          <a:effectLst/>
                        </a:rPr>
                        <a:t> 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800" u="none" strike="noStrike">
                          <a:effectLst/>
                        </a:rPr>
                        <a:t>kirjoitus- ja ulkoasu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1:30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1:30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1:30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1:30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6:00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</a:tr>
              <a:tr h="151501">
                <a:tc>
                  <a:txBody>
                    <a:bodyPr/>
                    <a:lstStyle/>
                    <a:p>
                      <a:pPr algn="l" fontAlgn="b"/>
                      <a:r>
                        <a:rPr lang="fi-FI" sz="800" u="none" strike="noStrike">
                          <a:effectLst/>
                        </a:rPr>
                        <a:t> 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800" u="none" strike="noStrike">
                          <a:effectLst/>
                        </a:rPr>
                        <a:t>koulutus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25:00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29:45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29:30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26:15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110:30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</a:tr>
              <a:tr h="151501">
                <a:tc>
                  <a:txBody>
                    <a:bodyPr/>
                    <a:lstStyle/>
                    <a:p>
                      <a:pPr algn="l" fontAlgn="b"/>
                      <a:r>
                        <a:rPr lang="fi-FI" sz="800" u="none" strike="noStrike">
                          <a:effectLst/>
                        </a:rPr>
                        <a:t> 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800" u="none" strike="noStrike">
                          <a:effectLst/>
                        </a:rPr>
                        <a:t>Muistiot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 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 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1:00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 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1:00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</a:tr>
              <a:tr h="151501">
                <a:tc>
                  <a:txBody>
                    <a:bodyPr/>
                    <a:lstStyle/>
                    <a:p>
                      <a:pPr algn="l" fontAlgn="b"/>
                      <a:r>
                        <a:rPr lang="fi-FI" sz="800" u="none" strike="noStrike">
                          <a:effectLst/>
                        </a:rPr>
                        <a:t> 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800" u="none" strike="noStrike">
                          <a:effectLst/>
                        </a:rPr>
                        <a:t>muut tehtävät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 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 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1:00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 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1:00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</a:tr>
              <a:tr h="160415">
                <a:tc>
                  <a:txBody>
                    <a:bodyPr/>
                    <a:lstStyle/>
                    <a:p>
                      <a:pPr algn="l" fontAlgn="b"/>
                      <a:r>
                        <a:rPr lang="fi-FI" sz="800" u="none" strike="noStrike">
                          <a:effectLst/>
                        </a:rPr>
                        <a:t> 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800" u="none" strike="noStrike">
                          <a:effectLst/>
                        </a:rPr>
                        <a:t>suunnittelu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1:00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 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 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 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1:00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</a:tr>
              <a:tr h="108728">
                <a:tc>
                  <a:txBody>
                    <a:bodyPr/>
                    <a:lstStyle/>
                    <a:p>
                      <a:pPr algn="l" fontAlgn="b"/>
                      <a:r>
                        <a:rPr lang="fi-FI" sz="800" u="none" strike="noStrike">
                          <a:effectLst/>
                        </a:rPr>
                        <a:t> 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800" u="none" strike="noStrike">
                          <a:effectLst/>
                        </a:rPr>
                        <a:t>valmistelu ja tutustuminen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4:45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5:15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5:45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2:45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18:30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</a:tr>
              <a:tr h="160415">
                <a:tc gridSpan="2">
                  <a:txBody>
                    <a:bodyPr/>
                    <a:lstStyle/>
                    <a:p>
                      <a:pPr algn="l" fontAlgn="b"/>
                      <a:r>
                        <a:rPr lang="fi-FI" sz="800" u="none" strike="noStrike">
                          <a:effectLst/>
                        </a:rPr>
                        <a:t>Oheiskurssi Total</a:t>
                      </a:r>
                      <a:endParaRPr lang="fi-FI" sz="800" b="1" i="1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39:30</a:t>
                      </a:r>
                      <a:endParaRPr lang="fi-FI" sz="800" b="1" i="1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43:30</a:t>
                      </a:r>
                      <a:endParaRPr lang="fi-FI" sz="800" b="1" i="1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44:30</a:t>
                      </a:r>
                      <a:endParaRPr lang="fi-FI" sz="800" b="1" i="1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43:30</a:t>
                      </a:r>
                      <a:endParaRPr lang="fi-FI" sz="800" b="1" i="1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171:00</a:t>
                      </a:r>
                      <a:endParaRPr lang="fi-FI" sz="800" b="1" i="1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</a:tr>
              <a:tr h="160415">
                <a:tc>
                  <a:txBody>
                    <a:bodyPr/>
                    <a:lstStyle/>
                    <a:p>
                      <a:pPr algn="l" fontAlgn="b"/>
                      <a:r>
                        <a:rPr lang="fi-FI" sz="800" u="none" strike="noStrike">
                          <a:effectLst/>
                        </a:rPr>
                        <a:t> 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800" u="none" strike="noStrike">
                          <a:effectLst/>
                        </a:rPr>
                        <a:t> 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 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 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 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 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 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</a:tr>
              <a:tr h="151501">
                <a:tc>
                  <a:txBody>
                    <a:bodyPr/>
                    <a:lstStyle/>
                    <a:p>
                      <a:pPr algn="l" fontAlgn="b"/>
                      <a:r>
                        <a:rPr lang="fi-FI" sz="800" u="none" strike="noStrike">
                          <a:effectLst/>
                        </a:rPr>
                        <a:t>Palaverit</a:t>
                      </a:r>
                      <a:endParaRPr lang="fi-FI" sz="800" b="1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800" u="none" strike="noStrike">
                          <a:effectLst/>
                        </a:rPr>
                        <a:t>esittelyt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12:20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14:55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12:40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13:40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53:35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</a:tr>
              <a:tr h="151501">
                <a:tc>
                  <a:txBody>
                    <a:bodyPr/>
                    <a:lstStyle/>
                    <a:p>
                      <a:pPr algn="l" fontAlgn="b"/>
                      <a:r>
                        <a:rPr lang="fi-FI" sz="800" u="none" strike="noStrike">
                          <a:effectLst/>
                        </a:rPr>
                        <a:t> 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800" u="none" strike="noStrike">
                          <a:effectLst/>
                        </a:rPr>
                        <a:t>katselmoinnit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3:15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2:15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2:15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5:55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13:40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</a:tr>
              <a:tr h="151501">
                <a:tc>
                  <a:txBody>
                    <a:bodyPr/>
                    <a:lstStyle/>
                    <a:p>
                      <a:pPr algn="l" fontAlgn="b"/>
                      <a:r>
                        <a:rPr lang="fi-FI" sz="800" u="none" strike="noStrike">
                          <a:effectLst/>
                        </a:rPr>
                        <a:t> 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800" u="none" strike="noStrike">
                          <a:effectLst/>
                        </a:rPr>
                        <a:t>Muistiot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 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5:50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 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8:30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14:20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</a:tr>
              <a:tr h="151501">
                <a:tc>
                  <a:txBody>
                    <a:bodyPr/>
                    <a:lstStyle/>
                    <a:p>
                      <a:pPr algn="l" fontAlgn="b"/>
                      <a:r>
                        <a:rPr lang="fi-FI" sz="800" u="none" strike="noStrike">
                          <a:effectLst/>
                        </a:rPr>
                        <a:t> 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800" u="none" strike="noStrike">
                          <a:effectLst/>
                        </a:rPr>
                        <a:t>Pöytäkirjat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9:00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28:24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19:00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9:00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65:24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</a:tr>
              <a:tr h="160415">
                <a:tc>
                  <a:txBody>
                    <a:bodyPr/>
                    <a:lstStyle/>
                    <a:p>
                      <a:pPr algn="l" fontAlgn="b"/>
                      <a:r>
                        <a:rPr lang="fi-FI" sz="800" u="none" strike="noStrike">
                          <a:effectLst/>
                        </a:rPr>
                        <a:t> 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800" u="none" strike="noStrike">
                          <a:effectLst/>
                        </a:rPr>
                        <a:t>suunnittelu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3:30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1:30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4:30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3:00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12:30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</a:tr>
              <a:tr h="151501">
                <a:tc>
                  <a:txBody>
                    <a:bodyPr/>
                    <a:lstStyle/>
                    <a:p>
                      <a:pPr algn="l" fontAlgn="b"/>
                      <a:r>
                        <a:rPr lang="fi-FI" sz="800" u="none" strike="noStrike">
                          <a:effectLst/>
                        </a:rPr>
                        <a:t> 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800" u="none" strike="noStrike">
                          <a:effectLst/>
                        </a:rPr>
                        <a:t>valmistelu ja tutustuminen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6:50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6:20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10:50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5:50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29:50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</a:tr>
              <a:tr h="160415">
                <a:tc>
                  <a:txBody>
                    <a:bodyPr/>
                    <a:lstStyle/>
                    <a:p>
                      <a:pPr algn="l" fontAlgn="b"/>
                      <a:r>
                        <a:rPr lang="fi-FI" sz="800" u="none" strike="noStrike">
                          <a:effectLst/>
                        </a:rPr>
                        <a:t>Palaverit Total</a:t>
                      </a:r>
                      <a:endParaRPr lang="fi-FI" sz="800" b="1" i="1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800" u="none" strike="noStrike">
                          <a:effectLst/>
                        </a:rPr>
                        <a:t> </a:t>
                      </a:r>
                      <a:endParaRPr lang="fi-FI" sz="800" b="1" i="1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34:55</a:t>
                      </a:r>
                      <a:endParaRPr lang="fi-FI" sz="800" b="1" i="1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59:14</a:t>
                      </a:r>
                      <a:endParaRPr lang="fi-FI" sz="800" b="1" i="1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49:15</a:t>
                      </a:r>
                      <a:endParaRPr lang="fi-FI" sz="800" b="1" i="1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45:55</a:t>
                      </a:r>
                      <a:endParaRPr lang="fi-FI" sz="800" b="1" i="1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189:19</a:t>
                      </a:r>
                      <a:endParaRPr lang="fi-FI" sz="800" b="1" i="1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</a:tr>
              <a:tr h="160415">
                <a:tc>
                  <a:txBody>
                    <a:bodyPr/>
                    <a:lstStyle/>
                    <a:p>
                      <a:pPr algn="l" fontAlgn="b"/>
                      <a:r>
                        <a:rPr lang="fi-FI" sz="800" u="none" strike="noStrike">
                          <a:effectLst/>
                        </a:rPr>
                        <a:t> 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800" u="none" strike="noStrike">
                          <a:effectLst/>
                        </a:rPr>
                        <a:t> 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 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 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 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 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 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</a:tr>
              <a:tr h="285180">
                <a:tc>
                  <a:txBody>
                    <a:bodyPr/>
                    <a:lstStyle/>
                    <a:p>
                      <a:pPr algn="l" fontAlgn="b"/>
                      <a:r>
                        <a:rPr lang="fi-FI" sz="800" u="none" strike="noStrike">
                          <a:effectLst/>
                        </a:rPr>
                        <a:t>Projektin hallinta</a:t>
                      </a:r>
                      <a:endParaRPr lang="fi-FI" sz="800" b="1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800" u="none" strike="noStrike">
                          <a:effectLst/>
                        </a:rPr>
                        <a:t>raportointi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 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 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8:30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 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8:30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</a:tr>
              <a:tr h="160415">
                <a:tc>
                  <a:txBody>
                    <a:bodyPr/>
                    <a:lstStyle/>
                    <a:p>
                      <a:pPr algn="l" fontAlgn="b"/>
                      <a:r>
                        <a:rPr lang="fi-FI" sz="800" u="none" strike="noStrike">
                          <a:effectLst/>
                        </a:rPr>
                        <a:t> 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800" u="none" strike="noStrike">
                          <a:effectLst/>
                        </a:rPr>
                        <a:t>seuranta ja hallinta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 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2:30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10:30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1:55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14:55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</a:tr>
              <a:tr h="160415">
                <a:tc>
                  <a:txBody>
                    <a:bodyPr/>
                    <a:lstStyle/>
                    <a:p>
                      <a:pPr algn="l" fontAlgn="b"/>
                      <a:r>
                        <a:rPr lang="fi-FI" sz="800" u="none" strike="noStrike">
                          <a:effectLst/>
                        </a:rPr>
                        <a:t> 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800" u="none" strike="noStrike">
                          <a:effectLst/>
                        </a:rPr>
                        <a:t>suunnittelu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 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 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79:50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 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79:50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</a:tr>
              <a:tr h="151501">
                <a:tc>
                  <a:txBody>
                    <a:bodyPr/>
                    <a:lstStyle/>
                    <a:p>
                      <a:pPr algn="l" fontAlgn="b"/>
                      <a:r>
                        <a:rPr lang="fi-FI" sz="800" u="none" strike="noStrike">
                          <a:effectLst/>
                        </a:rPr>
                        <a:t> 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800" u="none" strike="noStrike">
                          <a:effectLst/>
                        </a:rPr>
                        <a:t>viimeistely ja julkaisu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 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 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2:00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 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2:00</a:t>
                      </a:r>
                      <a:endParaRPr lang="fi-FI" sz="8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</a:tr>
              <a:tr h="160415">
                <a:tc gridSpan="2">
                  <a:txBody>
                    <a:bodyPr/>
                    <a:lstStyle/>
                    <a:p>
                      <a:pPr algn="l" fontAlgn="b"/>
                      <a:r>
                        <a:rPr lang="fi-FI" sz="800" u="none" strike="noStrike">
                          <a:effectLst/>
                        </a:rPr>
                        <a:t>Projektin hallinta Total</a:t>
                      </a:r>
                      <a:endParaRPr lang="fi-FI" sz="800" b="1" i="1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 </a:t>
                      </a:r>
                      <a:endParaRPr lang="fi-FI" sz="800" b="1" i="1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2:30</a:t>
                      </a:r>
                      <a:endParaRPr lang="fi-FI" sz="800" b="1" i="1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100:50</a:t>
                      </a:r>
                      <a:endParaRPr lang="fi-FI" sz="800" b="1" i="1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>
                          <a:effectLst/>
                        </a:rPr>
                        <a:t>1:55</a:t>
                      </a:r>
                      <a:endParaRPr lang="fi-FI" sz="800" b="1" i="1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u="none" strike="noStrike" dirty="0">
                          <a:effectLst/>
                        </a:rPr>
                        <a:t>105:15</a:t>
                      </a:r>
                      <a:endParaRPr lang="fi-FI" sz="800" b="1" i="1" u="none" strike="noStrike" dirty="0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09091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Projektin ajankäyttö 2/2</a:t>
            </a:r>
            <a:endParaRPr lang="fi-FI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4400898"/>
              </p:ext>
            </p:extLst>
          </p:nvPr>
        </p:nvGraphicFramePr>
        <p:xfrm>
          <a:off x="395536" y="1484784"/>
          <a:ext cx="8352929" cy="1619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99855"/>
                <a:gridCol w="2324000"/>
                <a:gridCol w="858870"/>
                <a:gridCol w="858870"/>
                <a:gridCol w="858870"/>
                <a:gridCol w="858870"/>
                <a:gridCol w="993594"/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 dirty="0">
                          <a:effectLst/>
                        </a:rPr>
                        <a:t>Vaihe</a:t>
                      </a:r>
                      <a:endParaRPr lang="fi-FI" sz="1000" b="1" i="0" u="none" strike="noStrike" dirty="0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</a:rPr>
                        <a:t>Tehtävä</a:t>
                      </a:r>
                      <a:endParaRPr lang="fi-FI" sz="1000" b="1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AS</a:t>
                      </a:r>
                      <a:endParaRPr lang="fi-FI" sz="1000" b="1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IR</a:t>
                      </a:r>
                      <a:endParaRPr lang="fi-FI" sz="1000" b="1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NM</a:t>
                      </a:r>
                      <a:endParaRPr lang="fi-FI" sz="1000" b="1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VM</a:t>
                      </a:r>
                      <a:endParaRPr lang="fi-FI" sz="1000" b="1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Yhteensä</a:t>
                      </a:r>
                      <a:endParaRPr lang="fi-FI" sz="1000" b="1" i="0" u="none" strike="noStrike" dirty="0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4480856"/>
              </p:ext>
            </p:extLst>
          </p:nvPr>
        </p:nvGraphicFramePr>
        <p:xfrm>
          <a:off x="395536" y="1628800"/>
          <a:ext cx="8352929" cy="439248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99855"/>
                <a:gridCol w="2324000"/>
                <a:gridCol w="858870"/>
                <a:gridCol w="858870"/>
                <a:gridCol w="858870"/>
                <a:gridCol w="858870"/>
                <a:gridCol w="993594"/>
              </a:tblGrid>
              <a:tr h="170875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 dirty="0">
                          <a:effectLst/>
                        </a:rPr>
                        <a:t>Suunnittelu</a:t>
                      </a:r>
                      <a:endParaRPr lang="fi-FI" sz="1000" b="1" i="0" u="none" strike="noStrike" dirty="0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</a:rPr>
                        <a:t>käyttöliittymä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1:30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 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 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 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1:30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</a:tr>
              <a:tr h="170875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</a:rPr>
                        <a:t> 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</a:rPr>
                        <a:t>muut tehtävät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3:50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4:20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1:50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1:50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11:50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</a:tr>
              <a:tr h="170875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</a:rPr>
                        <a:t> 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</a:rPr>
                        <a:t>rajapinnat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 </a:t>
                      </a:r>
                      <a:endParaRPr lang="fi-FI" sz="1000" b="0" i="0" u="none" strike="noStrike" dirty="0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1:00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 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5:30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6:30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</a:tr>
              <a:tr h="170875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</a:rPr>
                        <a:t> 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</a:rPr>
                        <a:t>seuranta ja hallinta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 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 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 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1:00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1:00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</a:tr>
              <a:tr h="170875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</a:rPr>
                        <a:t> 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</a:rPr>
                        <a:t>suunnittelu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 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 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 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7:00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7:00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</a:tr>
              <a:tr h="180926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</a:rPr>
                        <a:t> 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</a:rPr>
                        <a:t>tietokannat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 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 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 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4:00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4:00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</a:tr>
              <a:tr h="180926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</a:rPr>
                        <a:t> 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</a:rPr>
                        <a:t>tutustuminen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3:00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 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 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6:00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9:00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</a:tr>
              <a:tr h="170875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</a:rPr>
                        <a:t> 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</a:rPr>
                        <a:t>Vaatimusmäärittely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 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8:20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 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30:30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38:50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</a:tr>
              <a:tr h="170875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</a:rPr>
                        <a:t> 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</a:rPr>
                        <a:t>valmistelu ja tutustuminen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 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2:00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 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 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2:00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</a:tr>
              <a:tr h="180926">
                <a:tc gridSpan="2"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</a:rPr>
                        <a:t>Suunnittelu Total</a:t>
                      </a:r>
                      <a:endParaRPr lang="fi-FI" sz="1000" b="1" i="1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8:20</a:t>
                      </a:r>
                      <a:endParaRPr lang="fi-FI" sz="1000" b="1" i="1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15:40</a:t>
                      </a:r>
                      <a:endParaRPr lang="fi-FI" sz="1000" b="1" i="1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1:50</a:t>
                      </a:r>
                      <a:endParaRPr lang="fi-FI" sz="1000" b="1" i="1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55:50</a:t>
                      </a:r>
                      <a:endParaRPr lang="fi-FI" sz="1000" b="1" i="1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81:40</a:t>
                      </a:r>
                      <a:endParaRPr lang="fi-FI" sz="1000" b="1" i="1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</a:tr>
              <a:tr h="180926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</a:rPr>
                        <a:t> 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</a:rPr>
                        <a:t> 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 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 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 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 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 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</a:tr>
              <a:tr h="170875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</a:rPr>
                        <a:t>Testaus</a:t>
                      </a:r>
                      <a:endParaRPr lang="fi-FI" sz="1000" b="1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</a:rPr>
                        <a:t>rajapinnat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 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6:45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 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 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6:45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</a:tr>
              <a:tr h="180926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</a:rPr>
                        <a:t>Testaus Total</a:t>
                      </a:r>
                      <a:endParaRPr lang="fi-FI" sz="1000" b="1" i="1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</a:rPr>
                        <a:t> </a:t>
                      </a:r>
                      <a:endParaRPr lang="fi-FI" sz="1000" b="1" i="1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 </a:t>
                      </a:r>
                      <a:endParaRPr lang="fi-FI" sz="1000" b="1" i="1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6:45</a:t>
                      </a:r>
                      <a:endParaRPr lang="fi-FI" sz="1000" b="1" i="1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 </a:t>
                      </a:r>
                      <a:endParaRPr lang="fi-FI" sz="1000" b="1" i="1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 </a:t>
                      </a:r>
                      <a:endParaRPr lang="fi-FI" sz="1000" b="1" i="1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6:45</a:t>
                      </a:r>
                      <a:endParaRPr lang="fi-FI" sz="1000" b="1" i="1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</a:tr>
              <a:tr h="180926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</a:rPr>
                        <a:t> 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</a:rPr>
                        <a:t> 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 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 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 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 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 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</a:tr>
              <a:tr h="170875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</a:rPr>
                        <a:t>Toteutus</a:t>
                      </a:r>
                      <a:endParaRPr lang="fi-FI" sz="1000" b="1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</a:rPr>
                        <a:t>käyttöliittymä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103:40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 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2:00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 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105:40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</a:tr>
              <a:tr h="170875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</a:rPr>
                        <a:t> 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</a:rPr>
                        <a:t>Liiketoimintalogiikka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2:40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13:50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 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25:10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41:40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</a:tr>
              <a:tr h="170875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</a:rPr>
                        <a:t> 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</a:rPr>
                        <a:t>muut tehtävät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3:30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2:00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21:00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 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26:30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</a:tr>
              <a:tr h="170875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</a:rPr>
                        <a:t> 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</a:rPr>
                        <a:t>rajapinnat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45:00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27:00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 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75:40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147:40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</a:tr>
              <a:tr h="180926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</a:rPr>
                        <a:t> 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</a:rPr>
                        <a:t>tietokannat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 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 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 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9:30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9:30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</a:tr>
              <a:tr h="180926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</a:rPr>
                        <a:t> 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</a:rPr>
                        <a:t>toteutus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9:15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 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12:30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18:50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40:35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</a:tr>
              <a:tr h="180926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</a:rPr>
                        <a:t> 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</a:rPr>
                        <a:t>tutustuminen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 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27:00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16:00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 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43:00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</a:tr>
              <a:tr h="170875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</a:rPr>
                        <a:t> 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</a:rPr>
                        <a:t>valmistelu ja tutustuminen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1:30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 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3:00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 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4:30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</a:tr>
              <a:tr h="180926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</a:rPr>
                        <a:t>Toteutus Total</a:t>
                      </a:r>
                      <a:endParaRPr lang="fi-FI" sz="1000" b="1" i="1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</a:rPr>
                        <a:t> </a:t>
                      </a:r>
                      <a:endParaRPr lang="fi-FI" sz="1000" b="1" i="1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165:35</a:t>
                      </a:r>
                      <a:endParaRPr lang="fi-FI" sz="1000" b="1" i="1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69:50</a:t>
                      </a:r>
                      <a:endParaRPr lang="fi-FI" sz="1000" b="1" i="1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54:30</a:t>
                      </a:r>
                      <a:endParaRPr lang="fi-FI" sz="1000" b="1" i="1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129:10</a:t>
                      </a:r>
                      <a:endParaRPr lang="fi-FI" sz="1000" b="1" i="1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419:05</a:t>
                      </a:r>
                      <a:endParaRPr lang="fi-FI" sz="1000" b="1" i="1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</a:tr>
              <a:tr h="180926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</a:rPr>
                        <a:t> 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</a:rPr>
                        <a:t> 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 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 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 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 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 </a:t>
                      </a:r>
                      <a:endParaRPr lang="fi-FI" sz="1000" b="0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</a:tr>
              <a:tr h="180926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</a:rPr>
                        <a:t>Yhteensä</a:t>
                      </a:r>
                      <a:endParaRPr lang="fi-FI" sz="1000" b="1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>
                          <a:effectLst/>
                        </a:rPr>
                        <a:t> </a:t>
                      </a:r>
                      <a:endParaRPr lang="fi-FI" sz="1000" b="1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264:20</a:t>
                      </a:r>
                      <a:endParaRPr lang="fi-FI" sz="1000" b="1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223:13</a:t>
                      </a:r>
                      <a:endParaRPr lang="fi-FI" sz="1000" b="1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250:55</a:t>
                      </a:r>
                      <a:endParaRPr lang="fi-FI" sz="1000" b="1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>
                          <a:effectLst/>
                        </a:rPr>
                        <a:t>341:45</a:t>
                      </a:r>
                      <a:endParaRPr lang="fi-FI" sz="1000" b="1" i="0" u="none" strike="noStrike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u="none" strike="noStrike" dirty="0">
                          <a:effectLst/>
                        </a:rPr>
                        <a:t>1080:13</a:t>
                      </a:r>
                      <a:endParaRPr lang="fi-FI" sz="1000" b="1" i="0" u="none" strike="noStrike" dirty="0">
                        <a:effectLst/>
                        <a:latin typeface="Verdana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86971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</TotalTime>
  <Words>475</Words>
  <Application>Microsoft Office PowerPoint</Application>
  <PresentationFormat>On-screen Show (4:3)</PresentationFormat>
  <Paragraphs>563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Tilakatsaus</vt:lpstr>
      <vt:lpstr>Mitä on tehty?</vt:lpstr>
      <vt:lpstr>Mitä seuraavaksi?</vt:lpstr>
      <vt:lpstr>Ajankäyttö viikoittain</vt:lpstr>
      <vt:lpstr>Ajankäyttö vaiheittain, viikot 4-19</vt:lpstr>
      <vt:lpstr>Ajankäyttö vaiheittain, viikot 17-19</vt:lpstr>
      <vt:lpstr>Ajankäyttö jäsenittäin</vt:lpstr>
      <vt:lpstr>Projektin ajankäyttö 1/2</vt:lpstr>
      <vt:lpstr>Projektin ajankäyttö 2/2</vt:lpstr>
    </vt:vector>
  </TitlesOfParts>
  <Company>University of Jyväskylä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Tilakatsaus</dc:title>
  <dc:creator>Mononen Niko</dc:creator>
  <cp:lastModifiedBy>Mononen Niko</cp:lastModifiedBy>
  <cp:revision>51</cp:revision>
  <dcterms:created xsi:type="dcterms:W3CDTF">2014-03-12T15:28:17Z</dcterms:created>
  <dcterms:modified xsi:type="dcterms:W3CDTF">2014-05-07T14:26:23Z</dcterms:modified>
</cp:coreProperties>
</file>