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Normaali tyyl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Vaalea tyyli 1 - Korost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Kodavi\ajankaytonseuranta_kodavi%20-%20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Kodavi\ajankaytonseuranta_kodavi%20-%202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- 2.xlsx]Viikot!PivotTable1</c:name>
    <c:fmtId val="20"/>
  </c:pivotSource>
  <c:chart>
    <c:title>
      <c:tx>
        <c:rich>
          <a:bodyPr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viikoittain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Viikot!$B$4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2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Viikot!$A$5:$A$23</c:f>
              <c:strCache>
                <c:ptCount val="18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  <c:pt idx="13">
                  <c:v>18</c:v>
                </c:pt>
                <c:pt idx="14">
                  <c:v>19</c:v>
                </c:pt>
                <c:pt idx="15">
                  <c:v>20</c:v>
                </c:pt>
                <c:pt idx="16">
                  <c:v>21</c:v>
                </c:pt>
                <c:pt idx="17">
                  <c:v>22</c:v>
                </c:pt>
              </c:strCache>
            </c:strRef>
          </c:cat>
          <c:val>
            <c:numRef>
              <c:f>Viikot!$B$5:$B$23</c:f>
              <c:numCache>
                <c:formatCode>[h]:mm</c:formatCode>
                <c:ptCount val="18"/>
                <c:pt idx="0">
                  <c:v>1.4791666666666665</c:v>
                </c:pt>
                <c:pt idx="1">
                  <c:v>3.4270833333333339</c:v>
                </c:pt>
                <c:pt idx="2">
                  <c:v>5.5416666666666643</c:v>
                </c:pt>
                <c:pt idx="3">
                  <c:v>4.6527777777777768</c:v>
                </c:pt>
                <c:pt idx="4">
                  <c:v>4.1458333333333321</c:v>
                </c:pt>
                <c:pt idx="5">
                  <c:v>4.4861111111111125</c:v>
                </c:pt>
                <c:pt idx="6">
                  <c:v>4.5590277777777777</c:v>
                </c:pt>
                <c:pt idx="7">
                  <c:v>1.9861111111111116</c:v>
                </c:pt>
                <c:pt idx="8">
                  <c:v>4.3958333333333348</c:v>
                </c:pt>
                <c:pt idx="9">
                  <c:v>4.7402777777777763</c:v>
                </c:pt>
                <c:pt idx="10">
                  <c:v>2.9659722222222227</c:v>
                </c:pt>
                <c:pt idx="11">
                  <c:v>3.3055555555555549</c:v>
                </c:pt>
                <c:pt idx="12">
                  <c:v>4.9201388888888919</c:v>
                </c:pt>
                <c:pt idx="13">
                  <c:v>2.9062500000000013</c:v>
                </c:pt>
                <c:pt idx="14">
                  <c:v>3.7375000000000012</c:v>
                </c:pt>
                <c:pt idx="15">
                  <c:v>4.0590277777777786</c:v>
                </c:pt>
                <c:pt idx="16">
                  <c:v>3.3645833333333339</c:v>
                </c:pt>
                <c:pt idx="17">
                  <c:v>1.71875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C7-46C9-B6E9-9FB80730DF6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94424784"/>
        <c:axId val="1"/>
      </c:barChart>
      <c:catAx>
        <c:axId val="494424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[h]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494424784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0"/>
  </c:pivotSource>
  <c:chart>
    <c:title>
      <c:tx>
        <c:rich>
          <a:bodyPr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0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9.Palaverin</a:t>
            </a:r>
            <a:r>
              <a:rPr lang="fi-FI" baseline="0" dirty="0"/>
              <a:t> tilanne</a:t>
            </a:r>
            <a:endParaRPr lang="fi-FI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  <a:effectLst/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15B6-45DD-A2E7-ACA58F8608EF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5B6-45DD-A2E7-ACA58F8608EF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5B6-45DD-A2E7-ACA58F8608EF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5B6-45DD-A2E7-ACA58F8608EF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15B6-45DD-A2E7-ACA58F8608EF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5B6-45DD-A2E7-ACA58F8608EF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15B6-45DD-A2E7-ACA58F8608EF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VaiheetLyhyt!$A$5:$A$12</c:f>
              <c:strCache>
                <c:ptCount val="7"/>
                <c:pt idx="0">
                  <c:v>Esitutkimus</c:v>
                </c:pt>
                <c:pt idx="1">
                  <c:v>Määrittely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</c:strCache>
            </c:strRef>
          </c:cat>
          <c:val>
            <c:numRef>
              <c:f>VaiheetLyhyt!$B$5:$B$12</c:f>
              <c:numCache>
                <c:formatCode>[h]:mm</c:formatCode>
                <c:ptCount val="7"/>
                <c:pt idx="0">
                  <c:v>12.895833333333336</c:v>
                </c:pt>
                <c:pt idx="1">
                  <c:v>2.8298611111111112</c:v>
                </c:pt>
                <c:pt idx="2">
                  <c:v>7.6597222222222223</c:v>
                </c:pt>
                <c:pt idx="3">
                  <c:v>14.539583333333324</c:v>
                </c:pt>
                <c:pt idx="4">
                  <c:v>5.3645833333333375</c:v>
                </c:pt>
                <c:pt idx="5">
                  <c:v>5.6284722222222205</c:v>
                </c:pt>
                <c:pt idx="6">
                  <c:v>5.6909722222222232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5B6-45DD-A2E7-ACA58F8608EF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0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Tilanne nyt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6"/>
    </a:solidFill>
    <a:ln w="9525" cap="flat" cmpd="sng" algn="ctr">
      <a:solidFill>
        <a:schemeClr val="accent6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10.Palaverin</a:t>
            </a:r>
            <a:r>
              <a:rPr lang="fi-FI" baseline="0" dirty="0"/>
              <a:t> tilanne</a:t>
            </a:r>
            <a:endParaRPr lang="fi-FI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6.3046104452612217E-2"/>
          <c:y val="8.7686176017829257E-2"/>
          <c:w val="0.89254093049605532"/>
          <c:h val="0.87356006169010203"/>
        </c:manualLayout>
      </c:layout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94E-4FD1-83F4-0E6E7893AE54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94E-4FD1-83F4-0E6E7893AE54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94E-4FD1-83F4-0E6E7893AE54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94E-4FD1-83F4-0E6E7893AE54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94E-4FD1-83F4-0E6E7893AE54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94E-4FD1-83F4-0E6E7893AE54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94E-4FD1-83F4-0E6E7893AE54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VaiheetLyhyt!$A$5:$A$12</c:f>
              <c:strCache>
                <c:ptCount val="7"/>
                <c:pt idx="0">
                  <c:v>Esitutkimus</c:v>
                </c:pt>
                <c:pt idx="1">
                  <c:v>Määrittely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</c:strCache>
            </c:strRef>
          </c:cat>
          <c:val>
            <c:numRef>
              <c:f>VaiheetLyhyt!$B$5:$B$12</c:f>
              <c:numCache>
                <c:formatCode>[h]:mm</c:formatCode>
                <c:ptCount val="7"/>
                <c:pt idx="0">
                  <c:v>13.01041666666667</c:v>
                </c:pt>
                <c:pt idx="1">
                  <c:v>3.1284722222222223</c:v>
                </c:pt>
                <c:pt idx="2">
                  <c:v>8.5034722222222214</c:v>
                </c:pt>
                <c:pt idx="3">
                  <c:v>17.426388888888876</c:v>
                </c:pt>
                <c:pt idx="4">
                  <c:v>5.9062500000000062</c:v>
                </c:pt>
                <c:pt idx="5">
                  <c:v>6.8090277777777759</c:v>
                </c:pt>
                <c:pt idx="6">
                  <c:v>7.208333333333333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94E-4FD1-83F4-0E6E7893AE54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6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Tilanne</a:t>
            </a:r>
            <a:r>
              <a:rPr lang="fi-FI" baseline="0" dirty="0"/>
              <a:t> nyt</a:t>
            </a:r>
            <a:endParaRPr lang="fi-FI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6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CD09-4880-A629-51ADE24FA9BD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D09-4880-A629-51ADE24FA9BD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D09-4880-A629-51ADE24FA9BD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D09-4880-A629-51ADE24FA9BD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CD09-4880-A629-51ADE24FA9BD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D09-4880-A629-51ADE24FA9BD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CD09-4880-A629-51ADE24FA9BD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VaiheetLyhyt!$A$5:$A$12</c:f>
              <c:strCache>
                <c:ptCount val="7"/>
                <c:pt idx="0">
                  <c:v>Esitutkimus</c:v>
                </c:pt>
                <c:pt idx="1">
                  <c:v>Määrittely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</c:strCache>
            </c:strRef>
          </c:cat>
          <c:val>
            <c:numRef>
              <c:f>VaiheetLyhyt!$B$5:$B$12</c:f>
              <c:numCache>
                <c:formatCode>[h]:mm</c:formatCode>
                <c:ptCount val="7"/>
                <c:pt idx="0">
                  <c:v>13.239583333333337</c:v>
                </c:pt>
                <c:pt idx="1">
                  <c:v>3.2256944444444446</c:v>
                </c:pt>
                <c:pt idx="2">
                  <c:v>8.5034722222222214</c:v>
                </c:pt>
                <c:pt idx="3">
                  <c:v>19.474999999999973</c:v>
                </c:pt>
                <c:pt idx="4">
                  <c:v>6.7291666666666758</c:v>
                </c:pt>
                <c:pt idx="5">
                  <c:v>7.6076388888888848</c:v>
                </c:pt>
                <c:pt idx="6">
                  <c:v>7.7361111111111107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D09-4880-A629-51ADE24FA9BD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6"/>
    </a:solidFill>
    <a:ln w="9525" cap="flat" cmpd="sng" algn="ctr">
      <a:solidFill>
        <a:schemeClr val="accent6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40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023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19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3697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97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870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996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049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279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776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238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3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538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88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767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386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757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2105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000842-652C-46DC-B34A-A79299BB42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Kodavi</a:t>
            </a:r>
            <a:r>
              <a:rPr lang="fi-FI" dirty="0"/>
              <a:t> tilakatsaus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88F0E0F-8D4D-4400-AA37-16EAC0D70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628501"/>
            <a:ext cx="9448800" cy="685800"/>
          </a:xfrm>
        </p:spPr>
        <p:txBody>
          <a:bodyPr/>
          <a:lstStyle/>
          <a:p>
            <a:r>
              <a:rPr lang="fi-FI" dirty="0"/>
              <a:t>11. palaveri</a:t>
            </a:r>
          </a:p>
        </p:txBody>
      </p:sp>
    </p:spTree>
    <p:extLst>
      <p:ext uri="{BB962C8B-B14F-4D97-AF65-F5344CB8AC3E}">
        <p14:creationId xmlns:p14="http://schemas.microsoft.com/office/powerpoint/2010/main" val="3255483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D4373B-8B7C-41E0-9F08-35AE8C035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ollaan saatu aikaiseksi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6AE7D8-DE2C-45A7-82B2-EED4BD65C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Tietokanta</a:t>
            </a:r>
          </a:p>
          <a:p>
            <a:r>
              <a:rPr lang="fi-FI" dirty="0"/>
              <a:t>Taustaohjelmistoa</a:t>
            </a:r>
          </a:p>
          <a:p>
            <a:r>
              <a:rPr lang="fi-FI" dirty="0"/>
              <a:t>Mietitty grafiikan esitystapoja</a:t>
            </a:r>
          </a:p>
        </p:txBody>
      </p:sp>
    </p:spTree>
    <p:extLst>
      <p:ext uri="{BB962C8B-B14F-4D97-AF65-F5344CB8AC3E}">
        <p14:creationId xmlns:p14="http://schemas.microsoft.com/office/powerpoint/2010/main" val="4141009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9E0323-1D46-4079-91AA-1A4ED03D1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seuraavaksi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18FE0B-6949-4D0D-975C-04C6FC377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Projektiraportti.</a:t>
            </a:r>
          </a:p>
          <a:p>
            <a:r>
              <a:rPr lang="fi-FI" dirty="0"/>
              <a:t>Ohjelmoidaan taustaohjelmisto toimimaan oikein tietokannan ja käyttöliittymän kanssa.</a:t>
            </a:r>
          </a:p>
          <a:p>
            <a:r>
              <a:rPr lang="fi-FI" dirty="0"/>
              <a:t>Sovitetaan sovitut ominaisuudet kehitettäväksi jatkokehitykseen.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5549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79373B-D7B0-43FD-B37A-2FE2A3AC7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Ajankäyttö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8ADA962-B93B-4CF4-97E5-AC52521CE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Jokaisella on tehtynä 290-320 tuntia</a:t>
            </a:r>
          </a:p>
          <a:p>
            <a:r>
              <a:rPr lang="fi-FI" dirty="0"/>
              <a:t>1593 1565 tuntia kokonaisuudessa tehty hommia</a:t>
            </a:r>
          </a:p>
          <a:p>
            <a:pPr lvl="1"/>
            <a:r>
              <a:rPr lang="fi-FI" dirty="0"/>
              <a:t>Ero edelliseen 109 tuntia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83581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7D993AC9-3A4A-4CF2-9BEF-8002E58F6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11">
            <a:extLst>
              <a:ext uri="{FF2B5EF4-FFF2-40B4-BE49-F238E27FC236}">
                <a16:creationId xmlns:a16="http://schemas.microsoft.com/office/drawing/2014/main" id="{DE4144AD-8278-4A35-8DF4-1629E28960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03" y="643464"/>
            <a:ext cx="10905195" cy="5571072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 w="31750"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183625AB-8E2A-404A-9D48-DB3A85CC1EED}"/>
              </a:ext>
            </a:extLst>
          </p:cNvPr>
          <p:cNvSpPr/>
          <p:nvPr/>
        </p:nvSpPr>
        <p:spPr>
          <a:xfrm>
            <a:off x="6753860" y="2852965"/>
            <a:ext cx="33020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fi-FI">
                <a:latin typeface="Verdana" panose="020B0604030504040204" pitchFamily="34" charset="0"/>
              </a:rPr>
              <a:t> </a:t>
            </a:r>
            <a:r>
              <a:rPr lang="fi-FI"/>
              <a:t> </a:t>
            </a:r>
          </a:p>
        </p:txBody>
      </p:sp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A6939372-2764-470C-BA52-4B614289BD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791386"/>
              </p:ext>
            </p:extLst>
          </p:nvPr>
        </p:nvGraphicFramePr>
        <p:xfrm>
          <a:off x="643403" y="643464"/>
          <a:ext cx="10905194" cy="557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8742">
                  <a:extLst>
                    <a:ext uri="{9D8B030D-6E8A-4147-A177-3AD203B41FA5}">
                      <a16:colId xmlns:a16="http://schemas.microsoft.com/office/drawing/2014/main" val="4224630453"/>
                    </a:ext>
                  </a:extLst>
                </a:gridCol>
                <a:gridCol w="1281542">
                  <a:extLst>
                    <a:ext uri="{9D8B030D-6E8A-4147-A177-3AD203B41FA5}">
                      <a16:colId xmlns:a16="http://schemas.microsoft.com/office/drawing/2014/main" val="4033971114"/>
                    </a:ext>
                  </a:extLst>
                </a:gridCol>
                <a:gridCol w="1281542">
                  <a:extLst>
                    <a:ext uri="{9D8B030D-6E8A-4147-A177-3AD203B41FA5}">
                      <a16:colId xmlns:a16="http://schemas.microsoft.com/office/drawing/2014/main" val="703295230"/>
                    </a:ext>
                  </a:extLst>
                </a:gridCol>
                <a:gridCol w="1281542">
                  <a:extLst>
                    <a:ext uri="{9D8B030D-6E8A-4147-A177-3AD203B41FA5}">
                      <a16:colId xmlns:a16="http://schemas.microsoft.com/office/drawing/2014/main" val="1087612178"/>
                    </a:ext>
                  </a:extLst>
                </a:gridCol>
                <a:gridCol w="1281542">
                  <a:extLst>
                    <a:ext uri="{9D8B030D-6E8A-4147-A177-3AD203B41FA5}">
                      <a16:colId xmlns:a16="http://schemas.microsoft.com/office/drawing/2014/main" val="750403944"/>
                    </a:ext>
                  </a:extLst>
                </a:gridCol>
                <a:gridCol w="1281542">
                  <a:extLst>
                    <a:ext uri="{9D8B030D-6E8A-4147-A177-3AD203B41FA5}">
                      <a16:colId xmlns:a16="http://schemas.microsoft.com/office/drawing/2014/main" val="872749980"/>
                    </a:ext>
                  </a:extLst>
                </a:gridCol>
                <a:gridCol w="2248742">
                  <a:extLst>
                    <a:ext uri="{9D8B030D-6E8A-4147-A177-3AD203B41FA5}">
                      <a16:colId xmlns:a16="http://schemas.microsoft.com/office/drawing/2014/main" val="2484131975"/>
                    </a:ext>
                  </a:extLst>
                </a:gridCol>
              </a:tblGrid>
              <a:tr h="27855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>
                          <a:effectLst/>
                        </a:rPr>
                        <a:t>Viikko</a:t>
                      </a:r>
                      <a:endParaRPr lang="fi-FI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NR</a:t>
                      </a:r>
                      <a:endParaRPr lang="fi-FI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LA</a:t>
                      </a:r>
                      <a:endParaRPr lang="fi-FI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AV</a:t>
                      </a:r>
                      <a:endParaRPr lang="fi-FI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AK</a:t>
                      </a:r>
                      <a:endParaRPr lang="fi-FI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OH</a:t>
                      </a:r>
                      <a:endParaRPr lang="fi-FI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Kaikki yhteensä</a:t>
                      </a:r>
                      <a:endParaRPr lang="fi-FI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6140558"/>
                  </a:ext>
                </a:extLst>
              </a:tr>
              <a:tr h="278554"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2:45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6:45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8:45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7:45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9:30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35:30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26607218"/>
                  </a:ext>
                </a:extLst>
              </a:tr>
              <a:tr h="278554"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6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14:45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16:45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14:45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16:00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20:00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82:15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29487358"/>
                  </a:ext>
                </a:extLst>
              </a:tr>
              <a:tr h="278554"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7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22:00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27:25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22:20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25:00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36:15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133:00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21164250"/>
                  </a:ext>
                </a:extLst>
              </a:tr>
              <a:tr h="278554"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8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19:30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38:10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13:10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17:45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23:05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111:40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50451197"/>
                  </a:ext>
                </a:extLst>
              </a:tr>
              <a:tr h="278554"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9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23:30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21:55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13:45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22:10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18:10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99:30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26282641"/>
                  </a:ext>
                </a:extLst>
              </a:tr>
              <a:tr h="278554"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29:15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21:35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21:45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15:15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19:50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107:40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84377063"/>
                  </a:ext>
                </a:extLst>
              </a:tr>
              <a:tr h="278554"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11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21:45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20:10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26:55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20:25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20:10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109:25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87072948"/>
                  </a:ext>
                </a:extLst>
              </a:tr>
              <a:tr h="278554"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12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9:00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13:10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10:45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8:45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6:00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47:40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10321162"/>
                  </a:ext>
                </a:extLst>
              </a:tr>
              <a:tr h="278554"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13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10:45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28:15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22:45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19:15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24:30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105:30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51881832"/>
                  </a:ext>
                </a:extLst>
              </a:tr>
              <a:tr h="278554"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14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18:25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25:51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20:30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25:00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24:00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113:46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3935333"/>
                  </a:ext>
                </a:extLst>
              </a:tr>
              <a:tr h="278554"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12:45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17:06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16:55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13:10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11:15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71:11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10893326"/>
                  </a:ext>
                </a:extLst>
              </a:tr>
              <a:tr h="278554"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16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11:55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19:20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17:05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20:45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10:15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79:20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04695140"/>
                  </a:ext>
                </a:extLst>
              </a:tr>
              <a:tr h="278554"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17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19:55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22:15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23:30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34:15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18:10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118:05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31876558"/>
                  </a:ext>
                </a:extLst>
              </a:tr>
              <a:tr h="278554"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18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13:10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12:35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17:00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16:00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11:00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69:45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64905836"/>
                  </a:ext>
                </a:extLst>
              </a:tr>
              <a:tr h="278554"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19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19:15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25:52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14:35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14:45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15:15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89:42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2573304"/>
                  </a:ext>
                </a:extLst>
              </a:tr>
              <a:tr h="278554"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8:55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23:55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20:35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18:00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26:00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97:25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60231454"/>
                  </a:ext>
                </a:extLst>
              </a:tr>
              <a:tr h="278554"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21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20:30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6:40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23:15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10:45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19:35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80:45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29358539"/>
                  </a:ext>
                </a:extLst>
              </a:tr>
              <a:tr h="278554"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22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11:30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3:30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 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9:45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16:30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41:15</a:t>
                      </a:r>
                      <a:endParaRPr lang="fi-FI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07083793"/>
                  </a:ext>
                </a:extLst>
              </a:tr>
              <a:tr h="27855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>
                          <a:effectLst/>
                        </a:rPr>
                        <a:t>Kaikki yhteensä</a:t>
                      </a:r>
                      <a:endParaRPr lang="fi-FI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289:35</a:t>
                      </a:r>
                      <a:endParaRPr lang="fi-FI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351:14</a:t>
                      </a:r>
                      <a:endParaRPr lang="fi-FI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308:20</a:t>
                      </a:r>
                      <a:endParaRPr lang="fi-FI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314:45</a:t>
                      </a:r>
                      <a:endParaRPr lang="fi-FI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329:30</a:t>
                      </a:r>
                      <a:endParaRPr lang="fi-FI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 dirty="0">
                          <a:effectLst/>
                        </a:rPr>
                        <a:t>1593:24</a:t>
                      </a:r>
                      <a:endParaRPr lang="fi-FI" sz="14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90897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066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D993AC9-3A4A-4CF2-9BEF-8002E58F6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1">
            <a:extLst>
              <a:ext uri="{FF2B5EF4-FFF2-40B4-BE49-F238E27FC236}">
                <a16:creationId xmlns:a16="http://schemas.microsoft.com/office/drawing/2014/main" id="{DE4144AD-8278-4A35-8DF4-1629E28960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03" y="643464"/>
            <a:ext cx="10905195" cy="5571072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 w="31750"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333760"/>
              </p:ext>
            </p:extLst>
          </p:nvPr>
        </p:nvGraphicFramePr>
        <p:xfrm>
          <a:off x="643402" y="643465"/>
          <a:ext cx="10905195" cy="557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342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11">
            <a:extLst>
              <a:ext uri="{FF2B5EF4-FFF2-40B4-BE49-F238E27FC236}">
                <a16:creationId xmlns:a16="http://schemas.microsoft.com/office/drawing/2014/main" id="{2770B5F4-AED0-4A3A-859D-B6239ED38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03" y="643464"/>
            <a:ext cx="10905195" cy="5571072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220931"/>
              </p:ext>
            </p:extLst>
          </p:nvPr>
        </p:nvGraphicFramePr>
        <p:xfrm>
          <a:off x="643402" y="643464"/>
          <a:ext cx="10905195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010374"/>
              </p:ext>
            </p:extLst>
          </p:nvPr>
        </p:nvGraphicFramePr>
        <p:xfrm>
          <a:off x="643401" y="643464"/>
          <a:ext cx="5452599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022198"/>
              </p:ext>
            </p:extLst>
          </p:nvPr>
        </p:nvGraphicFramePr>
        <p:xfrm>
          <a:off x="6096000" y="643464"/>
          <a:ext cx="5452597" cy="557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1">
            <a:extLst>
              <a:ext uri="{FF2B5EF4-FFF2-40B4-BE49-F238E27FC236}">
                <a16:creationId xmlns:a16="http://schemas.microsoft.com/office/drawing/2014/main" id="{AA6ED580-745A-40EB-921F-D61E555E7E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868880"/>
              </p:ext>
            </p:extLst>
          </p:nvPr>
        </p:nvGraphicFramePr>
        <p:xfrm>
          <a:off x="643400" y="643463"/>
          <a:ext cx="5452597" cy="557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567919"/>
              </p:ext>
            </p:extLst>
          </p:nvPr>
        </p:nvGraphicFramePr>
        <p:xfrm>
          <a:off x="6095994" y="643463"/>
          <a:ext cx="5452599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018256065"/>
      </p:ext>
    </p:extLst>
  </p:cSld>
  <p:clrMapOvr>
    <a:masterClrMapping/>
  </p:clrMapOvr>
</p:sld>
</file>

<file path=ppt/theme/theme1.xml><?xml version="1.0" encoding="utf-8"?>
<a:theme xmlns:a="http://schemas.openxmlformats.org/drawingml/2006/main" name="Tiivistymisjuova">
  <a:themeElements>
    <a:clrScheme name="Tiivistymisjuov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Tiivistymisjuov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iivistymisjuov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211</Words>
  <Application>Microsoft Office PowerPoint</Application>
  <PresentationFormat>Laajakuva</PresentationFormat>
  <Paragraphs>164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Verdana</vt:lpstr>
      <vt:lpstr>Tiivistymisjuova</vt:lpstr>
      <vt:lpstr>Kodavi tilakatsaus</vt:lpstr>
      <vt:lpstr>Mitä ollaan saatu aikaiseksi</vt:lpstr>
      <vt:lpstr>Mitä seuraavaksi</vt:lpstr>
      <vt:lpstr>Ajankäyttö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Kodavi tilakatsaus</dc:title>
  <dc:creator>Rantanen, Nuutti</dc:creator>
  <cp:lastModifiedBy>Rantanen, Nuutti</cp:lastModifiedBy>
  <cp:revision>3</cp:revision>
  <dcterms:created xsi:type="dcterms:W3CDTF">2020-05-29T09:02:14Z</dcterms:created>
  <dcterms:modified xsi:type="dcterms:W3CDTF">2020-05-29T17:44:38Z</dcterms:modified>
</cp:coreProperties>
</file>