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2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Viikot!$A$5:$A$25</c:f>
              <c:strCache>
                <c:ptCount val="20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  <c:pt idx="18">
                  <c:v>23</c:v>
                </c:pt>
                <c:pt idx="19">
                  <c:v>24</c:v>
                </c:pt>
              </c:strCache>
            </c:strRef>
          </c:cat>
          <c:val>
            <c:numRef>
              <c:f>Viikot!$B$5:$B$25</c:f>
              <c:numCache>
                <c:formatCode>[h]:mm</c:formatCode>
                <c:ptCount val="20"/>
                <c:pt idx="0">
                  <c:v>1.6041666666666665</c:v>
                </c:pt>
                <c:pt idx="1">
                  <c:v>3.4270833333333339</c:v>
                </c:pt>
                <c:pt idx="2">
                  <c:v>5.5416666666666643</c:v>
                </c:pt>
                <c:pt idx="3">
                  <c:v>4.6527777777777768</c:v>
                </c:pt>
                <c:pt idx="4">
                  <c:v>4.1458333333333321</c:v>
                </c:pt>
                <c:pt idx="5">
                  <c:v>4.4861111111111125</c:v>
                </c:pt>
                <c:pt idx="6">
                  <c:v>4.5590277777777777</c:v>
                </c:pt>
                <c:pt idx="7">
                  <c:v>1.9861111111111116</c:v>
                </c:pt>
                <c:pt idx="8">
                  <c:v>4.3958333333333348</c:v>
                </c:pt>
                <c:pt idx="9">
                  <c:v>4.7402777777777763</c:v>
                </c:pt>
                <c:pt idx="10">
                  <c:v>2.9659722222222227</c:v>
                </c:pt>
                <c:pt idx="11">
                  <c:v>3.3055555555555549</c:v>
                </c:pt>
                <c:pt idx="12">
                  <c:v>4.9201388888888919</c:v>
                </c:pt>
                <c:pt idx="13">
                  <c:v>2.9062500000000013</c:v>
                </c:pt>
                <c:pt idx="14">
                  <c:v>3.7375000000000012</c:v>
                </c:pt>
                <c:pt idx="15">
                  <c:v>4.0590277777777786</c:v>
                </c:pt>
                <c:pt idx="16">
                  <c:v>3.364583333333333</c:v>
                </c:pt>
                <c:pt idx="17">
                  <c:v>3.2152777777777781</c:v>
                </c:pt>
                <c:pt idx="18">
                  <c:v>2.5416666666666661</c:v>
                </c:pt>
                <c:pt idx="19">
                  <c:v>1.4166666666666665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8-420A-9127-5D80ABA91F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9.Palaverin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5B6-45DD-A2E7-ACA58F8608EF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B6-45DD-A2E7-ACA58F8608EF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5B6-45DD-A2E7-ACA58F8608EF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B6-45DD-A2E7-ACA58F8608EF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5B6-45DD-A2E7-ACA58F8608EF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B6-45DD-A2E7-ACA58F8608EF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5B6-45DD-A2E7-ACA58F8608E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12.895833333333336</c:v>
                </c:pt>
                <c:pt idx="1">
                  <c:v>2.8298611111111112</c:v>
                </c:pt>
                <c:pt idx="2">
                  <c:v>7.6597222222222223</c:v>
                </c:pt>
                <c:pt idx="3">
                  <c:v>14.539583333333324</c:v>
                </c:pt>
                <c:pt idx="4">
                  <c:v>5.3645833333333375</c:v>
                </c:pt>
                <c:pt idx="5">
                  <c:v>5.6284722222222205</c:v>
                </c:pt>
                <c:pt idx="6">
                  <c:v>5.6909722222222232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B6-45DD-A2E7-ACA58F8608EF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10.Palaverin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6.3046104452612217E-2"/>
          <c:y val="8.7686176017829257E-2"/>
          <c:w val="0.89254093049605532"/>
          <c:h val="0.87356006169010203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4E-4FD1-83F4-0E6E7893AE54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4E-4FD1-83F4-0E6E7893AE54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4E-4FD1-83F4-0E6E7893AE54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4E-4FD1-83F4-0E6E7893AE54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4E-4FD1-83F4-0E6E7893AE54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4E-4FD1-83F4-0E6E7893AE54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4E-4FD1-83F4-0E6E7893AE5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13.01041666666667</c:v>
                </c:pt>
                <c:pt idx="1">
                  <c:v>3.1284722222222223</c:v>
                </c:pt>
                <c:pt idx="2">
                  <c:v>8.5034722222222214</c:v>
                </c:pt>
                <c:pt idx="3">
                  <c:v>17.426388888888876</c:v>
                </c:pt>
                <c:pt idx="4">
                  <c:v>5.9062500000000062</c:v>
                </c:pt>
                <c:pt idx="5">
                  <c:v>6.8090277777777759</c:v>
                </c:pt>
                <c:pt idx="6">
                  <c:v>7.208333333333333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94E-4FD1-83F4-0E6E7893AE54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11.Palaverin</a:t>
            </a:r>
            <a:r>
              <a:rPr lang="fi-FI" baseline="0"/>
              <a:t> tilanne</a:t>
            </a:r>
            <a:endParaRPr lang="fi-FI" dirty="0"/>
          </a:p>
        </c:rich>
      </c:tx>
      <c:layout>
        <c:manualLayout>
          <c:xMode val="edge"/>
          <c:yMode val="edge"/>
          <c:x val="0.19316751516111855"/>
          <c:y val="1.3677800911171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D09-4880-A629-51ADE24FA9BD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09-4880-A629-51ADE24FA9BD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D09-4880-A629-51ADE24FA9BD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09-4880-A629-51ADE24FA9BD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D09-4880-A629-51ADE24FA9BD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09-4880-A629-51ADE24FA9BD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D09-4880-A629-51ADE24FA9B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13.239583333333337</c:v>
                </c:pt>
                <c:pt idx="1">
                  <c:v>3.2256944444444446</c:v>
                </c:pt>
                <c:pt idx="2">
                  <c:v>8.5034722222222214</c:v>
                </c:pt>
                <c:pt idx="3">
                  <c:v>19.474999999999973</c:v>
                </c:pt>
                <c:pt idx="4">
                  <c:v>6.7291666666666758</c:v>
                </c:pt>
                <c:pt idx="5">
                  <c:v>7.6076388888888848</c:v>
                </c:pt>
                <c:pt idx="6">
                  <c:v>7.7361111111111107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09-4880-A629-51ADE24FA9BD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A03A-4A97-BB44-F39B06718A0A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03A-4A97-BB44-F39B06718A0A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03A-4A97-BB44-F39B06718A0A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03A-4A97-BB44-F39B06718A0A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03A-4A97-BB44-F39B06718A0A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03A-4A97-BB44-F39B06718A0A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03A-4A97-BB44-F39B06718A0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13.260416666666671</c:v>
                </c:pt>
                <c:pt idx="1">
                  <c:v>3.6250000000000009</c:v>
                </c:pt>
                <c:pt idx="2">
                  <c:v>8.5034722222222214</c:v>
                </c:pt>
                <c:pt idx="3">
                  <c:v>21.735416666666634</c:v>
                </c:pt>
                <c:pt idx="4">
                  <c:v>7.9097222222222339</c:v>
                </c:pt>
                <c:pt idx="5">
                  <c:v>7.8368055555555509</c:v>
                </c:pt>
                <c:pt idx="6">
                  <c:v>9.1006944444444446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03A-4A97-BB44-F39B06718A0A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9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4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00842-652C-46DC-B34A-A79299BB4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Kodavi</a:t>
            </a:r>
            <a:r>
              <a:rPr lang="fi-FI" dirty="0"/>
              <a:t> tilakatsaus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8F0E0F-8D4D-4400-AA37-16EAC0D7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28501"/>
            <a:ext cx="9448800" cy="685800"/>
          </a:xfrm>
        </p:spPr>
        <p:txBody>
          <a:bodyPr/>
          <a:lstStyle/>
          <a:p>
            <a:r>
              <a:rPr lang="fi-FI" dirty="0"/>
              <a:t>12. palaveri</a:t>
            </a:r>
          </a:p>
        </p:txBody>
      </p:sp>
    </p:spTree>
    <p:extLst>
      <p:ext uri="{BB962C8B-B14F-4D97-AF65-F5344CB8AC3E}">
        <p14:creationId xmlns:p14="http://schemas.microsoft.com/office/powerpoint/2010/main" val="32554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4373B-8B7C-41E0-9F08-35AE8C0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ollaan saatu aikaiseksi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AE7D8-DE2C-45A7-82B2-EED4BD65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Taustaohjelmistoa</a:t>
            </a:r>
          </a:p>
          <a:p>
            <a:r>
              <a:rPr lang="fi-FI" dirty="0"/>
              <a:t>Mietitty grafiikan esitystapoja</a:t>
            </a:r>
          </a:p>
        </p:txBody>
      </p:sp>
    </p:spTree>
    <p:extLst>
      <p:ext uri="{BB962C8B-B14F-4D97-AF65-F5344CB8AC3E}">
        <p14:creationId xmlns:p14="http://schemas.microsoft.com/office/powerpoint/2010/main" val="414100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E0323-1D46-4079-91AA-1A4ED03D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8FE0B-6949-4D0D-975C-04C6FC377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Projektiraportti.</a:t>
            </a:r>
          </a:p>
          <a:p>
            <a:r>
              <a:rPr lang="fi-FI" dirty="0"/>
              <a:t>Ohjelmoidaan taustaohjelmisto toimimaan oikein tietokannan ja käyttöliittymän kanssa.</a:t>
            </a:r>
          </a:p>
          <a:p>
            <a:r>
              <a:rPr lang="fi-FI" dirty="0"/>
              <a:t>Sovitetaan sovitut ominaisuudet kehitettäväksi jatkokehitykseen.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5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9373B-D7B0-43FD-B37A-2FE2A3AC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ADA962-B93B-4CF4-97E5-AC52521C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 on tehtynä noin 320-360 tuntia</a:t>
            </a:r>
          </a:p>
          <a:p>
            <a:r>
              <a:rPr lang="fi-FI" dirty="0"/>
              <a:t>1727 tuntia kokonaisuudessa tehty hommia</a:t>
            </a:r>
          </a:p>
          <a:p>
            <a:pPr lvl="1"/>
            <a:r>
              <a:rPr lang="fi-FI" dirty="0"/>
              <a:t>Ero edelliseen 134 tuntia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358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3625AB-8E2A-404A-9D48-DB3A85CC1EED}"/>
              </a:ext>
            </a:extLst>
          </p:cNvPr>
          <p:cNvSpPr/>
          <p:nvPr/>
        </p:nvSpPr>
        <p:spPr>
          <a:xfrm>
            <a:off x="6753860" y="2852965"/>
            <a:ext cx="3302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i-FI">
                <a:latin typeface="Verdana" panose="020B0604030504040204" pitchFamily="34" charset="0"/>
              </a:rPr>
              <a:t> </a:t>
            </a:r>
            <a:r>
              <a:rPr lang="fi-FI"/>
              <a:t> </a:t>
            </a: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FE27D6AE-286E-4820-BA14-EFB14E3A2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455907"/>
              </p:ext>
            </p:extLst>
          </p:nvPr>
        </p:nvGraphicFramePr>
        <p:xfrm>
          <a:off x="643402" y="643463"/>
          <a:ext cx="10905194" cy="557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742">
                  <a:extLst>
                    <a:ext uri="{9D8B030D-6E8A-4147-A177-3AD203B41FA5}">
                      <a16:colId xmlns:a16="http://schemas.microsoft.com/office/drawing/2014/main" val="3340253193"/>
                    </a:ext>
                  </a:extLst>
                </a:gridCol>
                <a:gridCol w="1281542">
                  <a:extLst>
                    <a:ext uri="{9D8B030D-6E8A-4147-A177-3AD203B41FA5}">
                      <a16:colId xmlns:a16="http://schemas.microsoft.com/office/drawing/2014/main" val="2692697508"/>
                    </a:ext>
                  </a:extLst>
                </a:gridCol>
                <a:gridCol w="1281542">
                  <a:extLst>
                    <a:ext uri="{9D8B030D-6E8A-4147-A177-3AD203B41FA5}">
                      <a16:colId xmlns:a16="http://schemas.microsoft.com/office/drawing/2014/main" val="1489657987"/>
                    </a:ext>
                  </a:extLst>
                </a:gridCol>
                <a:gridCol w="1281542">
                  <a:extLst>
                    <a:ext uri="{9D8B030D-6E8A-4147-A177-3AD203B41FA5}">
                      <a16:colId xmlns:a16="http://schemas.microsoft.com/office/drawing/2014/main" val="1078088434"/>
                    </a:ext>
                  </a:extLst>
                </a:gridCol>
                <a:gridCol w="1281542">
                  <a:extLst>
                    <a:ext uri="{9D8B030D-6E8A-4147-A177-3AD203B41FA5}">
                      <a16:colId xmlns:a16="http://schemas.microsoft.com/office/drawing/2014/main" val="3038703456"/>
                    </a:ext>
                  </a:extLst>
                </a:gridCol>
                <a:gridCol w="1281542">
                  <a:extLst>
                    <a:ext uri="{9D8B030D-6E8A-4147-A177-3AD203B41FA5}">
                      <a16:colId xmlns:a16="http://schemas.microsoft.com/office/drawing/2014/main" val="864482864"/>
                    </a:ext>
                  </a:extLst>
                </a:gridCol>
                <a:gridCol w="2248742">
                  <a:extLst>
                    <a:ext uri="{9D8B030D-6E8A-4147-A177-3AD203B41FA5}">
                      <a16:colId xmlns:a16="http://schemas.microsoft.com/office/drawing/2014/main" val="246758554"/>
                    </a:ext>
                  </a:extLst>
                </a:gridCol>
              </a:tblGrid>
              <a:tr h="25323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Viikko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NR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LA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AV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AK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OH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Kaikki yhteensä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1513047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9:30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38:30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40871404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16:45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16:00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82:15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80817422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7</a:t>
                      </a:r>
                      <a:endParaRPr lang="fi-FI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27:25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22:20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25:00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36:15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133:00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87876134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19:30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38:10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13:10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23:05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111:40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1463184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23:30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21:55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13:45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22:10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18:10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99:30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6690198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29:15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21:35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21:45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15:15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19:50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107:40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91779190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21:45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20:10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26:55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20:25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20:10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109:25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06967089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12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13:10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47:40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6717128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13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28:15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19:15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24:30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105:30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56825856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18:25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25:51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20:30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25:00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24:00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113:46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917367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12:45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17:06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16:55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13:10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71:11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915411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16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11:55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19:20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17:05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79:20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31978194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19:55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23:30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18:10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118:05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77870294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18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13:10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12:35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16:00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69:45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2874360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19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19:15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25:52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14:35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15:15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89:42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5717647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8:55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23:55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20:35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18:00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97:25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02272186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21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20:30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6:40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19:35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80:45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1043303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16:00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3:30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26:10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77:10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38280973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11:35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 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20:15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14:15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14:55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61:00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537137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24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15:00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 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3:05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6:30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9:25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34:00</a:t>
                      </a:r>
                      <a:endParaRPr lang="fi-FI" sz="12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0852153"/>
                  </a:ext>
                </a:extLst>
              </a:tr>
              <a:tr h="25323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Kaikki yhteensä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323:40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351:14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348:55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340:00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363:30</a:t>
                      </a:r>
                      <a:endParaRPr lang="fi-FI" sz="12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1727:19</a:t>
                      </a:r>
                      <a:endParaRPr lang="fi-FI" sz="12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60084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01890"/>
              </p:ext>
            </p:extLst>
          </p:nvPr>
        </p:nvGraphicFramePr>
        <p:xfrm>
          <a:off x="643402" y="643465"/>
          <a:ext cx="10905195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4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20931"/>
              </p:ext>
            </p:extLst>
          </p:nvPr>
        </p:nvGraphicFramePr>
        <p:xfrm>
          <a:off x="643402" y="643464"/>
          <a:ext cx="10905195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10374"/>
              </p:ext>
            </p:extLst>
          </p:nvPr>
        </p:nvGraphicFramePr>
        <p:xfrm>
          <a:off x="643401" y="643464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22198"/>
              </p:ext>
            </p:extLst>
          </p:nvPr>
        </p:nvGraphicFramePr>
        <p:xfrm>
          <a:off x="6096000" y="643464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AA6ED580-745A-40EB-921F-D61E555E7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68880"/>
              </p:ext>
            </p:extLst>
          </p:nvPr>
        </p:nvGraphicFramePr>
        <p:xfrm>
          <a:off x="643400" y="643463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568610"/>
              </p:ext>
            </p:extLst>
          </p:nvPr>
        </p:nvGraphicFramePr>
        <p:xfrm>
          <a:off x="643390" y="643462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464035"/>
              </p:ext>
            </p:extLst>
          </p:nvPr>
        </p:nvGraphicFramePr>
        <p:xfrm>
          <a:off x="6095994" y="643461"/>
          <a:ext cx="5452599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018256065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228</Words>
  <Application>Microsoft Office PowerPoint</Application>
  <PresentationFormat>Laajakuva</PresentationFormat>
  <Paragraphs>178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Verdana</vt:lpstr>
      <vt:lpstr>Tiivistymisjuova</vt:lpstr>
      <vt:lpstr>Kodavi tilakatsaus</vt:lpstr>
      <vt:lpstr>Mitä ollaan saatu aikaiseksi</vt:lpstr>
      <vt:lpstr>Mitä seuraavaksi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1</cp:revision>
  <dcterms:created xsi:type="dcterms:W3CDTF">2020-06-11T11:33:09Z</dcterms:created>
  <dcterms:modified xsi:type="dcterms:W3CDTF">2020-06-11T11:36:07Z</dcterms:modified>
</cp:coreProperties>
</file>