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5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6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7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8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9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sldIdLst>
    <p:sldId id="256" r:id="rId2"/>
    <p:sldId id="257" r:id="rId3"/>
    <p:sldId id="260" r:id="rId4"/>
    <p:sldId id="261" r:id="rId5"/>
    <p:sldId id="258" r:id="rId6"/>
    <p:sldId id="259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Normaali tyyli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B4B98B0-60AC-42C2-AFA5-B58CD77FA1E5}" styleName="Vaalea tyyli 1 - Korostus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F5AB1C69-6EDB-4FF4-983F-18BD219EF322}" styleName="Normaali tyyli 2 - Korostu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Normaali tyyli 2 - Korostu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6" autoAdjust="0"/>
    <p:restoredTop sz="94660"/>
  </p:normalViewPr>
  <p:slideViewPr>
    <p:cSldViewPr snapToGrid="0">
      <p:cViewPr varScale="1">
        <p:scale>
          <a:sx n="73" d="100"/>
          <a:sy n="73" d="100"/>
        </p:scale>
        <p:origin x="34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fileservices.ad.jyu.fi\commonshare\it-projektit-Kodavi\ajankaytonseuranta_kodavi%20-%202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fileservices.ad.jyu.fi\commonshare\it-projektit-Kodavi\ajankaytonseuranta_kodavi%20-%202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fileservices.ad.jyu.fi\commonshare\it-projektit-Kodavi\ajankaytonseuranta_kodavi%20-%202.xlsx" TargetMode="Externa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\\fileservices.ad.jyu.fi\commonshare\it-projektit-Kodavi\ajankaytonseuranta_kodavi%20-%202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\\fileservices.ad.jyu.fi\commonshare\it-projektit-Kodavi\ajankaytonseuranta_kodavi%20-%202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\\fileservices.ad.jyu.fi\commonshare\it-projektit-Kodavi\ajankaytonseuranta_kodavi%20-%202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\\fileservices.ad.jyu.fi\commonshare\it-projektit-Kodavi\ajankaytonseuranta_kodavi%20-%202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\\fileservices.ad.jyu.fi\commonshare\it-projektit-Kodavi\ajankaytonseuranta_kodavi%20-%202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\\fileservices.ad.jyu.fi\commonshare\it-projektit-Kodavi\ajankaytonseuranta_kodavi%20-%202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[ajankaytonseuranta_kodavi - 2.xlsx]Viikot!PivotTable1</c:name>
    <c:fmtId val="20"/>
  </c:pivotSource>
  <c:chart>
    <c:title>
      <c:tx>
        <c:rich>
          <a:bodyPr/>
          <a:lstStyle/>
          <a:p>
            <a:pPr>
              <a:defRPr sz="1125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fi-FI"/>
              <a:t>Ajankäyttö viikoittain</a:t>
            </a:r>
          </a:p>
        </c:rich>
      </c:tx>
      <c:overlay val="0"/>
      <c:spPr>
        <a:noFill/>
        <a:ln w="25400">
          <a:noFill/>
        </a:ln>
      </c:spPr>
    </c:title>
    <c:autoTitleDeleted val="0"/>
    <c:pivotFmts>
      <c:pivotFmt>
        <c:idx val="0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  <c:marker>
          <c:symbol val="none"/>
        </c:marker>
        <c:dLbl>
          <c:idx val="0"/>
          <c:spPr>
            <a:noFill/>
            <a:ln w="25400">
              <a:noFill/>
            </a:ln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925" b="0" i="0" u="none" strike="noStrike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  <c:marker>
          <c:symbol val="none"/>
        </c:marker>
        <c:dLbl>
          <c:idx val="0"/>
          <c:spPr>
            <a:noFill/>
            <a:ln w="25400">
              <a:noFill/>
            </a:ln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925" b="0" i="0" u="none" strike="noStrike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  <c:marker>
          <c:symbol val="none"/>
        </c:marker>
        <c:dLbl>
          <c:idx val="0"/>
          <c:spPr>
            <a:noFill/>
            <a:ln w="25400">
              <a:noFill/>
            </a:ln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925" b="0" i="0" u="none" strike="noStrike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</c:pivotFmts>
    <c:plotArea>
      <c:layout/>
      <c:barChart>
        <c:barDir val="col"/>
        <c:grouping val="stacked"/>
        <c:varyColors val="0"/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494424784"/>
        <c:axId val="1"/>
      </c:barChart>
      <c:catAx>
        <c:axId val="49442478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925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fi-FI"/>
                  <a:t>Viikot</a:t>
                </a:r>
              </a:p>
            </c:rich>
          </c:tx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925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fi-FI"/>
          </a:p>
        </c:txPr>
        <c:crossAx val="1"/>
        <c:crosses val="autoZero"/>
        <c:auto val="0"/>
        <c:lblAlgn val="ctr"/>
        <c:lblOffset val="100"/>
        <c:tickLblSkip val="1"/>
        <c:tickMarkSkip val="1"/>
        <c:noMultiLvlLbl val="0"/>
      </c:catAx>
      <c:valAx>
        <c:axId val="1"/>
        <c:scaling>
          <c:orientation val="minMax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925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fi-FI"/>
                  <a:t>Tunnit</a:t>
                </a:r>
              </a:p>
            </c:rich>
          </c:tx>
          <c:overlay val="0"/>
          <c:spPr>
            <a:noFill/>
            <a:ln w="25400">
              <a:noFill/>
            </a:ln>
          </c:spPr>
        </c:title>
        <c:numFmt formatCode="[h]:mm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925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fi-FI"/>
          </a:p>
        </c:txPr>
        <c:crossAx val="494424784"/>
        <c:crosses val="autoZero"/>
        <c:crossBetween val="between"/>
        <c:majorUnit val="0.41666666600000002"/>
      </c:valAx>
      <c:spPr>
        <a:noFill/>
        <a:ln w="12700">
          <a:solidFill>
            <a:srgbClr val="808080"/>
          </a:solidFill>
          <a:prstDash val="solid"/>
        </a:ln>
      </c:spPr>
    </c:plotArea>
    <c:plotVisOnly val="1"/>
    <c:dispBlanksAs val="gap"/>
    <c:showDLblsOverMax val="0"/>
  </c:chart>
  <c:spPr>
    <a:noFill/>
    <a:ln w="6350">
      <a:noFill/>
    </a:ln>
  </c:spPr>
  <c:txPr>
    <a:bodyPr/>
    <a:lstStyle/>
    <a:p>
      <a:pPr>
        <a:defRPr sz="92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fi-FI"/>
    </a:p>
  </c:txPr>
  <c:externalData r:id="rId1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</c14:pivotOptions>
    </c:ext>
  </c:extLst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[ajankaytonseuranta_kodavi - 2.xlsx]Viikot!PivotTable1</c:name>
    <c:fmtId val="23"/>
  </c:pivotSource>
  <c:chart>
    <c:title>
      <c:tx>
        <c:rich>
          <a:bodyPr/>
          <a:lstStyle/>
          <a:p>
            <a:pPr>
              <a:defRPr sz="1125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fi-FI"/>
              <a:t>Ajankäyttö viikoittain</a:t>
            </a:r>
          </a:p>
        </c:rich>
      </c:tx>
      <c:overlay val="0"/>
      <c:spPr>
        <a:noFill/>
        <a:ln w="25400">
          <a:noFill/>
        </a:ln>
      </c:spPr>
    </c:title>
    <c:autoTitleDeleted val="0"/>
    <c:pivotFmts>
      <c:pivotFmt>
        <c:idx val="0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  <c:marker>
          <c:symbol val="none"/>
        </c:marker>
        <c:dLbl>
          <c:idx val="0"/>
          <c:spPr>
            <a:noFill/>
            <a:ln w="25400">
              <a:noFill/>
            </a:ln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925" b="0" i="0" u="none" strike="noStrike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  <c:marker>
          <c:symbol val="none"/>
        </c:marker>
        <c:dLbl>
          <c:idx val="0"/>
          <c:spPr>
            <a:noFill/>
            <a:ln w="25400">
              <a:noFill/>
            </a:ln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925" b="0" i="0" u="none" strike="noStrike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  <c:marker>
          <c:symbol val="none"/>
        </c:marker>
        <c:dLbl>
          <c:idx val="0"/>
          <c:spPr>
            <a:noFill/>
            <a:ln w="25400">
              <a:noFill/>
            </a:ln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925" b="0" i="0" u="none" strike="noStrike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</c:pivotFmts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Viikot!$B$4</c:f>
              <c:strCache>
                <c:ptCount val="1"/>
                <c:pt idx="0">
                  <c:v>Summa</c:v>
                </c:pt>
              </c:strCache>
            </c:strRef>
          </c:tx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25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Viikot!$A$5:$A$27</c:f>
              <c:strCache>
                <c:ptCount val="22"/>
                <c:pt idx="0">
                  <c:v>5</c:v>
                </c:pt>
                <c:pt idx="1">
                  <c:v>6</c:v>
                </c:pt>
                <c:pt idx="2">
                  <c:v>7</c:v>
                </c:pt>
                <c:pt idx="3">
                  <c:v>8</c:v>
                </c:pt>
                <c:pt idx="4">
                  <c:v>9</c:v>
                </c:pt>
                <c:pt idx="5">
                  <c:v>10</c:v>
                </c:pt>
                <c:pt idx="6">
                  <c:v>11</c:v>
                </c:pt>
                <c:pt idx="7">
                  <c:v>12</c:v>
                </c:pt>
                <c:pt idx="8">
                  <c:v>13</c:v>
                </c:pt>
                <c:pt idx="9">
                  <c:v>14</c:v>
                </c:pt>
                <c:pt idx="10">
                  <c:v>15</c:v>
                </c:pt>
                <c:pt idx="11">
                  <c:v>16</c:v>
                </c:pt>
                <c:pt idx="12">
                  <c:v>17</c:v>
                </c:pt>
                <c:pt idx="13">
                  <c:v>18</c:v>
                </c:pt>
                <c:pt idx="14">
                  <c:v>19</c:v>
                </c:pt>
                <c:pt idx="15">
                  <c:v>20</c:v>
                </c:pt>
                <c:pt idx="16">
                  <c:v>21</c:v>
                </c:pt>
                <c:pt idx="17">
                  <c:v>22</c:v>
                </c:pt>
                <c:pt idx="18">
                  <c:v>23</c:v>
                </c:pt>
                <c:pt idx="19">
                  <c:v>24</c:v>
                </c:pt>
                <c:pt idx="20">
                  <c:v>25</c:v>
                </c:pt>
                <c:pt idx="21">
                  <c:v>26</c:v>
                </c:pt>
              </c:strCache>
            </c:strRef>
          </c:cat>
          <c:val>
            <c:numRef>
              <c:f>Viikot!$B$5:$B$27</c:f>
              <c:numCache>
                <c:formatCode>[h]:mm</c:formatCode>
                <c:ptCount val="22"/>
                <c:pt idx="0">
                  <c:v>1.6041666666666665</c:v>
                </c:pt>
                <c:pt idx="1">
                  <c:v>3.4270833333333339</c:v>
                </c:pt>
                <c:pt idx="2">
                  <c:v>5.5416666666666643</c:v>
                </c:pt>
                <c:pt idx="3">
                  <c:v>4.6527777777777768</c:v>
                </c:pt>
                <c:pt idx="4">
                  <c:v>4.1458333333333321</c:v>
                </c:pt>
                <c:pt idx="5">
                  <c:v>4.4861111111111125</c:v>
                </c:pt>
                <c:pt idx="6">
                  <c:v>4.5590277777777777</c:v>
                </c:pt>
                <c:pt idx="7">
                  <c:v>1.9861111111111116</c:v>
                </c:pt>
                <c:pt idx="8">
                  <c:v>4.3958333333333348</c:v>
                </c:pt>
                <c:pt idx="9">
                  <c:v>4.7402777777777763</c:v>
                </c:pt>
                <c:pt idx="10">
                  <c:v>2.9659722222222227</c:v>
                </c:pt>
                <c:pt idx="11">
                  <c:v>3.3055555555555549</c:v>
                </c:pt>
                <c:pt idx="12">
                  <c:v>4.9201388888888919</c:v>
                </c:pt>
                <c:pt idx="13">
                  <c:v>2.9062500000000013</c:v>
                </c:pt>
                <c:pt idx="14">
                  <c:v>3.7375000000000012</c:v>
                </c:pt>
                <c:pt idx="15">
                  <c:v>4.0590277777777786</c:v>
                </c:pt>
                <c:pt idx="16">
                  <c:v>3.364583333333333</c:v>
                </c:pt>
                <c:pt idx="17">
                  <c:v>3.4027777777777781</c:v>
                </c:pt>
                <c:pt idx="18">
                  <c:v>3.0555555555555549</c:v>
                </c:pt>
                <c:pt idx="19">
                  <c:v>2.8784722222222228</c:v>
                </c:pt>
                <c:pt idx="20">
                  <c:v>0.90277777777777768</c:v>
                </c:pt>
                <c:pt idx="21">
                  <c:v>0.72916666666666663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560-45E7-9FF8-2CA7CBD0F906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494424784"/>
        <c:axId val="1"/>
      </c:barChart>
      <c:catAx>
        <c:axId val="49442478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925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fi-FI"/>
                  <a:t>Viikot</a:t>
                </a:r>
              </a:p>
            </c:rich>
          </c:tx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925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fi-FI"/>
          </a:p>
        </c:txPr>
        <c:crossAx val="1"/>
        <c:crosses val="autoZero"/>
        <c:auto val="0"/>
        <c:lblAlgn val="ctr"/>
        <c:lblOffset val="100"/>
        <c:tickLblSkip val="1"/>
        <c:tickMarkSkip val="1"/>
        <c:noMultiLvlLbl val="0"/>
      </c:catAx>
      <c:valAx>
        <c:axId val="1"/>
        <c:scaling>
          <c:orientation val="minMax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925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fi-FI"/>
                  <a:t>Tunnit</a:t>
                </a:r>
              </a:p>
            </c:rich>
          </c:tx>
          <c:overlay val="0"/>
          <c:spPr>
            <a:noFill/>
            <a:ln w="25400">
              <a:noFill/>
            </a:ln>
          </c:spPr>
        </c:title>
        <c:numFmt formatCode="[h]:mm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925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fi-FI"/>
          </a:p>
        </c:txPr>
        <c:crossAx val="494424784"/>
        <c:crosses val="autoZero"/>
        <c:crossBetween val="between"/>
        <c:majorUnit val="0.41666666600000002"/>
      </c:valAx>
      <c:spPr>
        <a:noFill/>
        <a:ln w="12700">
          <a:solidFill>
            <a:srgbClr val="808080"/>
          </a:solidFill>
          <a:prstDash val="solid"/>
        </a:ln>
      </c:spPr>
    </c:plotArea>
    <c:plotVisOnly val="1"/>
    <c:dispBlanksAs val="gap"/>
    <c:showDLblsOverMax val="0"/>
  </c:chart>
  <c:spPr>
    <a:noFill/>
    <a:ln w="6350">
      <a:noFill/>
    </a:ln>
  </c:spPr>
  <c:txPr>
    <a:bodyPr/>
    <a:lstStyle/>
    <a:p>
      <a:pPr>
        <a:defRPr sz="92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fi-FI"/>
    </a:p>
  </c:txPr>
  <c:externalData r:id="rId1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</c14:pivotOptions>
    </c:ext>
  </c:extLst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[ajankaytonseuranta_kodavi - 2.xlsx]VaiheetLyhyt!PivotTable1</c:name>
    <c:fmtId val="30"/>
  </c:pivotSource>
  <c:chart>
    <c:title>
      <c:tx>
        <c:rich>
          <a:bodyPr/>
          <a:lstStyle/>
          <a:p>
            <a:pPr>
              <a:defRPr sz="1125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fi-FI"/>
              <a:t>Ajankäyttö vaiheittain</a:t>
            </a:r>
          </a:p>
        </c:rich>
      </c:tx>
      <c:overlay val="0"/>
      <c:spPr>
        <a:noFill/>
        <a:ln w="25400">
          <a:noFill/>
        </a:ln>
      </c:spPr>
    </c:title>
    <c:autoTitleDeleted val="0"/>
    <c:pivotFmts>
      <c:pivotFmt>
        <c:idx val="0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  <c:marker>
          <c:symbol val="none"/>
        </c:marker>
        <c:dLbl>
          <c:idx val="0"/>
          <c:numFmt formatCode="0%" sourceLinked="0"/>
          <c:spPr>
            <a:noFill/>
            <a:ln w="25400">
              <a:noFill/>
            </a:ln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925" b="0" i="0" u="none" strike="noStrike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1"/>
          <c:showSerName val="0"/>
          <c:showPercent val="1"/>
          <c:showBubbleSize val="0"/>
          <c:separator>; </c:separator>
          <c:extLst>
            <c:ext xmlns:c15="http://schemas.microsoft.com/office/drawing/2012/chart" uri="{CE6537A1-D6FC-4f65-9D91-7224C49458BB}"/>
          </c:extLst>
        </c:dLbl>
      </c:pivotFmt>
      <c:pivotFmt>
        <c:idx val="1"/>
      </c:pivotFmt>
      <c:pivotFmt>
        <c:idx val="2"/>
        <c:spPr>
          <a:solidFill>
            <a:srgbClr val="993366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3"/>
      </c:pivotFmt>
      <c:pivotFmt>
        <c:idx val="4"/>
      </c:pivotFmt>
      <c:pivotFmt>
        <c:idx val="5"/>
      </c:pivotFmt>
      <c:pivotFmt>
        <c:idx val="6"/>
      </c:pivotFmt>
      <c:pivotFmt>
        <c:idx val="7"/>
      </c:pivotFmt>
      <c:pivotFmt>
        <c:idx val="8"/>
      </c:pivotFmt>
      <c:pivotFmt>
        <c:idx val="9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  <c:marker>
          <c:symbol val="none"/>
        </c:marker>
        <c:dLbl>
          <c:idx val="0"/>
          <c:numFmt formatCode="0%" sourceLinked="0"/>
          <c:spPr>
            <a:noFill/>
            <a:ln w="25400">
              <a:noFill/>
            </a:ln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925" b="0" i="0" u="none" strike="noStrike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1"/>
          <c:showSerName val="0"/>
          <c:showPercent val="1"/>
          <c:showBubbleSize val="0"/>
          <c:separator>; </c:separator>
          <c:extLst>
            <c:ext xmlns:c15="http://schemas.microsoft.com/office/drawing/2012/chart" uri="{CE6537A1-D6FC-4f65-9D91-7224C49458BB}"/>
          </c:extLst>
        </c:dLbl>
      </c:pivotFmt>
      <c:pivotFmt>
        <c:idx val="10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  <c:marker>
          <c:symbol val="none"/>
        </c:marker>
        <c:dLbl>
          <c:idx val="0"/>
          <c:numFmt formatCode="0%" sourceLinked="0"/>
          <c:spPr>
            <a:noFill/>
            <a:ln w="25400">
              <a:noFill/>
            </a:ln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925" b="0" i="0" u="none" strike="noStrike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1"/>
          <c:showSerName val="0"/>
          <c:showPercent val="1"/>
          <c:showBubbleSize val="0"/>
          <c:separator>; </c:separator>
          <c:extLst>
            <c:ext xmlns:c15="http://schemas.microsoft.com/office/drawing/2012/chart" uri="{CE6537A1-D6FC-4f65-9D91-7224C49458BB}"/>
          </c:extLst>
        </c:dLbl>
      </c:pivotFmt>
    </c:pivotFmts>
    <c:plotArea>
      <c:layout/>
      <c:pieChart>
        <c:varyColors val="1"/>
        <c:dLbls>
          <c:showLegendKey val="0"/>
          <c:showVal val="1"/>
          <c:showCatName val="1"/>
          <c:showSerName val="0"/>
          <c:showPercent val="1"/>
          <c:showBubbleSize val="0"/>
          <c:separator>; </c:separator>
          <c:showLeaderLines val="0"/>
        </c:dLbls>
        <c:firstSliceAng val="0"/>
      </c:pieChart>
      <c:spPr>
        <a:noFill/>
        <a:ln w="25400">
          <a:noFill/>
        </a:ln>
      </c:spPr>
    </c:plotArea>
    <c:plotVisOnly val="1"/>
    <c:dispBlanksAs val="zero"/>
    <c:showDLblsOverMax val="0"/>
  </c:chart>
  <c:spPr>
    <a:noFill/>
    <a:ln w="6350">
      <a:noFill/>
    </a:ln>
  </c:spPr>
  <c:txPr>
    <a:bodyPr/>
    <a:lstStyle/>
    <a:p>
      <a:pPr>
        <a:defRPr sz="92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fi-FI"/>
    </a:p>
  </c:txPr>
  <c:externalData r:id="rId1">
    <c:autoUpdate val="0"/>
  </c:externalData>
  <c:extLst>
    <c:ext xmlns:c14="http://schemas.microsoft.com/office/drawing/2007/8/2/chart" uri="{781A3756-C4B2-4CAC-9D66-4F8BD8637D16}">
      <c14:pivotOptions>
        <c14:dropZoneFilter val="1"/>
        <c14:dropZoneData val="1"/>
        <c14:dropZoneSeries val="1"/>
      </c14:pivotOptions>
    </c:ext>
  </c:extLst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[ajankaytonseuranta_kodavi - 2.xlsx]VaiheetLyhyt!PivotTable1</c:name>
    <c:fmtId val="30"/>
  </c:pivotSource>
  <c:chart>
    <c:title>
      <c:tx>
        <c:rich>
          <a:bodyPr rot="0" spcFirstLastPara="1" vertOverflow="ellipsis" vert="horz" wrap="square" anchor="ctr" anchorCtr="1"/>
          <a:lstStyle/>
          <a:p>
            <a:pPr>
              <a:defRPr sz="1995" b="1" i="0" u="none" strike="noStrike" kern="1200" cap="all" spc="100" normalizeH="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pPr>
            <a:r>
              <a:rPr lang="fi-FI" dirty="0"/>
              <a:t>9.Palaverin</a:t>
            </a:r>
            <a:r>
              <a:rPr lang="fi-FI" baseline="0" dirty="0"/>
              <a:t> tilanne</a:t>
            </a:r>
            <a:endParaRPr lang="fi-FI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995" b="1" i="0" u="none" strike="noStrike" kern="1200" cap="all" spc="100" normalizeH="0" baseline="0">
              <a:solidFill>
                <a:schemeClr val="lt1"/>
              </a:solidFill>
              <a:latin typeface="+mn-lt"/>
              <a:ea typeface="+mn-ea"/>
              <a:cs typeface="+mn-cs"/>
            </a:defRPr>
          </a:pPr>
          <a:endParaRPr lang="fi-FI"/>
        </a:p>
      </c:txPr>
    </c:title>
    <c:autoTitleDeleted val="0"/>
    <c:pivotFmts>
      <c:pivotFmt>
        <c:idx val="0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  <a:effectLst/>
        </c:spPr>
        <c:marker>
          <c:symbol val="none"/>
        </c:marker>
        <c:dLbl>
          <c:idx val="0"/>
          <c:numFmt formatCode="0%" sourceLinked="0"/>
          <c:spPr>
            <a:noFill/>
            <a:ln w="25400"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25" b="0" i="0" u="none" strike="noStrike" kern="1200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1"/>
          <c:showSerName val="0"/>
          <c:showPercent val="1"/>
          <c:showBubbleSize val="0"/>
          <c:separator>; </c:separator>
          <c:extLst>
            <c:ext xmlns:c15="http://schemas.microsoft.com/office/drawing/2012/chart" uri="{CE6537A1-D6FC-4f65-9D91-7224C49458BB}"/>
          </c:extLst>
        </c:dLbl>
      </c:pivotFmt>
      <c:pivotFmt>
        <c:idx val="1"/>
      </c:pivotFmt>
      <c:pivotFmt>
        <c:idx val="2"/>
        <c:spPr>
          <a:solidFill>
            <a:srgbClr val="993366"/>
          </a:solidFill>
          <a:ln w="12700">
            <a:solidFill>
              <a:srgbClr val="000000"/>
            </a:solidFill>
            <a:prstDash val="solid"/>
          </a:ln>
          <a:effectLst/>
        </c:spPr>
      </c:pivotFmt>
      <c:pivotFmt>
        <c:idx val="3"/>
      </c:pivotFmt>
      <c:pivotFmt>
        <c:idx val="4"/>
      </c:pivotFmt>
      <c:pivotFmt>
        <c:idx val="5"/>
      </c:pivotFmt>
      <c:pivotFmt>
        <c:idx val="6"/>
      </c:pivotFmt>
      <c:pivotFmt>
        <c:idx val="7"/>
      </c:pivotFmt>
      <c:pivotFmt>
        <c:idx val="8"/>
      </c:pivotFmt>
      <c:pivotFmt>
        <c:idx val="9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  <a:effectLst/>
        </c:spPr>
        <c:marker>
          <c:symbol val="none"/>
        </c:marker>
        <c:dLbl>
          <c:idx val="0"/>
          <c:numFmt formatCode="0%" sourceLinked="0"/>
          <c:spPr>
            <a:noFill/>
            <a:ln w="25400"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25" b="0" i="0" u="none" strike="noStrike" kern="1200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1"/>
          <c:showSerName val="0"/>
          <c:showPercent val="1"/>
          <c:showBubbleSize val="0"/>
          <c:separator>; </c:separator>
          <c:extLst>
            <c:ext xmlns:c15="http://schemas.microsoft.com/office/drawing/2012/chart" uri="{CE6537A1-D6FC-4f65-9D91-7224C49458BB}"/>
          </c:extLst>
        </c:dLbl>
      </c:pivotFmt>
      <c:pivotFmt>
        <c:idx val="10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  <a:effectLst/>
        </c:spPr>
        <c:marker>
          <c:symbol val="none"/>
        </c:marker>
        <c:dLbl>
          <c:idx val="0"/>
          <c:numFmt formatCode="0%" sourceLinked="0"/>
          <c:spPr>
            <a:noFill/>
            <a:ln w="25400"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25" b="0" i="0" u="none" strike="noStrike" kern="1200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1"/>
          <c:showSerName val="0"/>
          <c:showPercent val="1"/>
          <c:showBubbleSize val="0"/>
          <c:separator>; </c:separator>
          <c:extLst>
            <c:ext xmlns:c15="http://schemas.microsoft.com/office/drawing/2012/chart" uri="{CE6537A1-D6FC-4f65-9D91-7224C49458BB}"/>
          </c:extLst>
        </c:dLbl>
      </c:pivotFmt>
    </c:pivotFmts>
    <c:plotArea>
      <c:layout/>
      <c:pieChart>
        <c:varyColors val="1"/>
        <c:ser>
          <c:idx val="0"/>
          <c:order val="0"/>
          <c:tx>
            <c:strRef>
              <c:f>VaiheetLyhyt!$B$4</c:f>
              <c:strCache>
                <c:ptCount val="1"/>
                <c:pt idx="0">
                  <c:v>Summa</c:v>
                </c:pt>
              </c:strCache>
            </c:strRef>
          </c:tx>
          <c:spPr>
            <a:solidFill>
              <a:schemeClr val="lt1"/>
            </a:solidFill>
            <a:ln w="19050">
              <a:solidFill>
                <a:schemeClr val="accent1"/>
              </a:solidFill>
            </a:ln>
            <a:effectLst/>
          </c:spPr>
          <c:dPt>
            <c:idx val="0"/>
            <c:bubble3D val="0"/>
            <c:spPr>
              <a:solidFill>
                <a:schemeClr val="lt1"/>
              </a:solidFill>
              <a:ln w="19050">
                <a:solidFill>
                  <a:schemeClr val="accen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0-15B6-45DD-A2E7-ACA58F8608EF}"/>
              </c:ext>
            </c:extLst>
          </c:dPt>
          <c:dPt>
            <c:idx val="1"/>
            <c:bubble3D val="0"/>
            <c:spPr>
              <a:solidFill>
                <a:schemeClr val="lt1"/>
              </a:solidFill>
              <a:ln w="19050">
                <a:solidFill>
                  <a:schemeClr val="accen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15B6-45DD-A2E7-ACA58F8608EF}"/>
              </c:ext>
            </c:extLst>
          </c:dPt>
          <c:dPt>
            <c:idx val="2"/>
            <c:bubble3D val="0"/>
            <c:spPr>
              <a:solidFill>
                <a:schemeClr val="lt1"/>
              </a:solidFill>
              <a:ln w="19050">
                <a:solidFill>
                  <a:schemeClr val="accen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15B6-45DD-A2E7-ACA58F8608EF}"/>
              </c:ext>
            </c:extLst>
          </c:dPt>
          <c:dPt>
            <c:idx val="3"/>
            <c:bubble3D val="0"/>
            <c:spPr>
              <a:solidFill>
                <a:schemeClr val="lt1"/>
              </a:solidFill>
              <a:ln w="19050">
                <a:solidFill>
                  <a:schemeClr val="accen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15B6-45DD-A2E7-ACA58F8608EF}"/>
              </c:ext>
            </c:extLst>
          </c:dPt>
          <c:dPt>
            <c:idx val="4"/>
            <c:bubble3D val="0"/>
            <c:spPr>
              <a:solidFill>
                <a:schemeClr val="lt1"/>
              </a:solidFill>
              <a:ln w="19050">
                <a:solidFill>
                  <a:schemeClr val="accen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4-15B6-45DD-A2E7-ACA58F8608EF}"/>
              </c:ext>
            </c:extLst>
          </c:dPt>
          <c:dPt>
            <c:idx val="5"/>
            <c:bubble3D val="0"/>
            <c:spPr>
              <a:solidFill>
                <a:schemeClr val="lt1"/>
              </a:solidFill>
              <a:ln w="19050">
                <a:solidFill>
                  <a:schemeClr val="accen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15B6-45DD-A2E7-ACA58F8608EF}"/>
              </c:ext>
            </c:extLst>
          </c:dPt>
          <c:dPt>
            <c:idx val="6"/>
            <c:bubble3D val="0"/>
            <c:spPr>
              <a:solidFill>
                <a:schemeClr val="lt1"/>
              </a:solidFill>
              <a:ln w="19050">
                <a:solidFill>
                  <a:schemeClr val="accen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6-15B6-45DD-A2E7-ACA58F8608EF}"/>
              </c:ext>
            </c:extLst>
          </c:dPt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inEnd"/>
            <c:showLegendKey val="0"/>
            <c:showVal val="1"/>
            <c:showCatName val="1"/>
            <c:showSerName val="0"/>
            <c:showPercent val="1"/>
            <c:showBubbleSize val="0"/>
            <c:separator>; </c:separator>
            <c:showLeaderLines val="1"/>
            <c:leaderLines>
              <c:spPr>
                <a:ln w="9525">
                  <a:solidFill>
                    <a:schemeClr val="accent1">
                      <a:lumMod val="60000"/>
                      <a:lumOff val="4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VaiheetLyhyt!$A$5:$A$12</c:f>
              <c:strCache>
                <c:ptCount val="7"/>
                <c:pt idx="0">
                  <c:v>Esitutkimus</c:v>
                </c:pt>
                <c:pt idx="1">
                  <c:v>Määrittely</c:v>
                </c:pt>
                <c:pt idx="2">
                  <c:v>Oheiskurssi</c:v>
                </c:pt>
                <c:pt idx="3">
                  <c:v>Palaverit</c:v>
                </c:pt>
                <c:pt idx="4">
                  <c:v>Projektin hallinta</c:v>
                </c:pt>
                <c:pt idx="5">
                  <c:v>Suunnittelu</c:v>
                </c:pt>
                <c:pt idx="6">
                  <c:v>Toteutus</c:v>
                </c:pt>
              </c:strCache>
            </c:strRef>
          </c:cat>
          <c:val>
            <c:numRef>
              <c:f>VaiheetLyhyt!$B$5:$B$12</c:f>
              <c:numCache>
                <c:formatCode>[h]:mm</c:formatCode>
                <c:ptCount val="7"/>
                <c:pt idx="0">
                  <c:v>12.895833333333336</c:v>
                </c:pt>
                <c:pt idx="1">
                  <c:v>2.8298611111111112</c:v>
                </c:pt>
                <c:pt idx="2">
                  <c:v>7.6597222222222223</c:v>
                </c:pt>
                <c:pt idx="3">
                  <c:v>14.539583333333324</c:v>
                </c:pt>
                <c:pt idx="4">
                  <c:v>5.3645833333333375</c:v>
                </c:pt>
                <c:pt idx="5">
                  <c:v>5.6284722222222205</c:v>
                </c:pt>
                <c:pt idx="6">
                  <c:v>5.6909722222222232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15B6-45DD-A2E7-ACA58F8608EF}"/>
            </c:ext>
          </c:extLst>
        </c:ser>
        <c:dLbls>
          <c:dLblPos val="inEnd"/>
          <c:showLegendKey val="0"/>
          <c:showVal val="1"/>
          <c:showCatName val="1"/>
          <c:showSerName val="0"/>
          <c:showPercent val="1"/>
          <c:showBubbleSize val="0"/>
          <c:separator>; </c:separator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zero"/>
    <c:showDLblsOverMax val="0"/>
  </c:chart>
  <c:spPr>
    <a:solidFill>
      <a:schemeClr val="accent1"/>
    </a:solidFill>
    <a:ln w="9525" cap="flat" cmpd="sng" algn="ctr">
      <a:solidFill>
        <a:schemeClr val="accent1"/>
      </a:solidFill>
      <a:round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  <c:extLst>
    <c:ext xmlns:c14="http://schemas.microsoft.com/office/drawing/2007/8/2/chart" uri="{781A3756-C4B2-4CAC-9D66-4F8BD8637D16}">
      <c14:pivotOptions>
        <c14:dropZoneFilter val="1"/>
        <c14:dropZoneData val="1"/>
        <c14:dropZoneSeries val="1"/>
      </c14:pivotOptions>
    </c:ext>
  </c:extLst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[ajankaytonseuranta_kodavi - 2.xlsx]VaiheetLyhyt!PivotTable1</c:name>
    <c:fmtId val="30"/>
  </c:pivotSource>
  <c:chart>
    <c:title>
      <c:tx>
        <c:rich>
          <a:bodyPr rot="0" spcFirstLastPara="1" vertOverflow="ellipsis" vert="horz" wrap="square" anchor="ctr" anchorCtr="1"/>
          <a:lstStyle/>
          <a:p>
            <a:pPr>
              <a:defRPr sz="1995" b="1" i="0" u="none" strike="noStrike" kern="1200" cap="all" spc="100" normalizeH="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pPr>
            <a:r>
              <a:rPr lang="fi-FI" dirty="0"/>
              <a:t>Tilanne nyt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995" b="1" i="0" u="none" strike="noStrike" kern="1200" cap="all" spc="100" normalizeH="0" baseline="0">
              <a:solidFill>
                <a:schemeClr val="lt1"/>
              </a:solidFill>
              <a:latin typeface="+mn-lt"/>
              <a:ea typeface="+mn-ea"/>
              <a:cs typeface="+mn-cs"/>
            </a:defRPr>
          </a:pPr>
          <a:endParaRPr lang="fi-FI"/>
        </a:p>
      </c:txPr>
    </c:title>
    <c:autoTitleDeleted val="0"/>
    <c:pivotFmts>
      <c:pivotFmt>
        <c:idx val="0"/>
        <c:spPr>
          <a:solidFill>
            <a:schemeClr val="lt1"/>
          </a:solidFill>
          <a:ln w="19050">
            <a:solidFill>
              <a:schemeClr val="accent6"/>
            </a:solidFill>
          </a:ln>
          <a:effectLst/>
        </c:spPr>
        <c:marker>
          <c:symbol val="none"/>
        </c:marker>
        <c:dLbl>
          <c:idx val="0"/>
          <c:numFmt formatCode="0%" sourceLinked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25" b="0" i="0" u="none" strike="noStrike" kern="1200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1"/>
          <c:showSerName val="0"/>
          <c:showPercent val="1"/>
          <c:showBubbleSize val="0"/>
          <c:separator>; </c:separator>
          <c:extLst>
            <c:ext xmlns:c15="http://schemas.microsoft.com/office/drawing/2012/chart" uri="{CE6537A1-D6FC-4f65-9D91-7224C49458BB}"/>
          </c:extLst>
        </c:dLbl>
      </c:pivotFmt>
      <c:pivotFmt>
        <c:idx val="1"/>
      </c:pivotFmt>
      <c:pivotFmt>
        <c:idx val="2"/>
        <c:spPr>
          <a:solidFill>
            <a:schemeClr val="lt1"/>
          </a:solidFill>
          <a:ln w="19050">
            <a:solidFill>
              <a:schemeClr val="accent6"/>
            </a:solidFill>
          </a:ln>
          <a:effectLst/>
        </c:spPr>
      </c:pivotFmt>
      <c:pivotFmt>
        <c:idx val="3"/>
      </c:pivotFmt>
      <c:pivotFmt>
        <c:idx val="4"/>
      </c:pivotFmt>
      <c:pivotFmt>
        <c:idx val="5"/>
      </c:pivotFmt>
      <c:pivotFmt>
        <c:idx val="6"/>
      </c:pivotFmt>
      <c:pivotFmt>
        <c:idx val="7"/>
      </c:pivotFmt>
      <c:pivotFmt>
        <c:idx val="8"/>
      </c:pivotFmt>
      <c:pivotFmt>
        <c:idx val="9"/>
        <c:spPr>
          <a:solidFill>
            <a:schemeClr val="lt1"/>
          </a:solidFill>
          <a:ln w="19050">
            <a:solidFill>
              <a:schemeClr val="accent6"/>
            </a:solidFill>
          </a:ln>
          <a:effectLst/>
        </c:spPr>
        <c:marker>
          <c:symbol val="none"/>
        </c:marker>
        <c:dLbl>
          <c:idx val="0"/>
          <c:numFmt formatCode="0%" sourceLinked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25" b="0" i="0" u="none" strike="noStrike" kern="1200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1"/>
          <c:showSerName val="0"/>
          <c:showPercent val="1"/>
          <c:showBubbleSize val="0"/>
          <c:separator>; </c:separator>
          <c:extLst>
            <c:ext xmlns:c15="http://schemas.microsoft.com/office/drawing/2012/chart" uri="{CE6537A1-D6FC-4f65-9D91-7224C49458BB}"/>
          </c:extLst>
        </c:dLbl>
      </c:pivotFmt>
      <c:pivotFmt>
        <c:idx val="10"/>
        <c:spPr>
          <a:solidFill>
            <a:schemeClr val="lt1"/>
          </a:solidFill>
          <a:ln w="19050">
            <a:solidFill>
              <a:schemeClr val="accent6"/>
            </a:solidFill>
          </a:ln>
          <a:effectLst/>
        </c:spPr>
        <c:marker>
          <c:symbol val="none"/>
        </c:marker>
        <c:dLbl>
          <c:idx val="0"/>
          <c:numFmt formatCode="0%" sourceLinked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25" b="0" i="0" u="none" strike="noStrike" kern="1200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1"/>
          <c:showSerName val="0"/>
          <c:showPercent val="1"/>
          <c:showBubbleSize val="0"/>
          <c:separator>; </c:separator>
          <c:extLst>
            <c:ext xmlns:c15="http://schemas.microsoft.com/office/drawing/2012/chart" uri="{CE6537A1-D6FC-4f65-9D91-7224C49458BB}"/>
          </c:extLst>
        </c:dLbl>
      </c:pivotFmt>
    </c:pivotFmts>
    <c:plotArea>
      <c:layout/>
      <c:pieChart>
        <c:varyColors val="1"/>
        <c:dLbls>
          <c:dLblPos val="inEnd"/>
          <c:showLegendKey val="0"/>
          <c:showVal val="1"/>
          <c:showCatName val="1"/>
          <c:showSerName val="0"/>
          <c:showPercent val="1"/>
          <c:showBubbleSize val="0"/>
          <c:separator>; </c:separator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zero"/>
    <c:showDLblsOverMax val="0"/>
  </c:chart>
  <c:spPr>
    <a:solidFill>
      <a:schemeClr val="accent6"/>
    </a:solidFill>
    <a:ln w="9525" cap="flat" cmpd="sng" algn="ctr">
      <a:solidFill>
        <a:schemeClr val="accent6"/>
      </a:solidFill>
      <a:round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  <c:extLst>
    <c:ext xmlns:c14="http://schemas.microsoft.com/office/drawing/2007/8/2/chart" uri="{781A3756-C4B2-4CAC-9D66-4F8BD8637D16}">
      <c14:pivotOptions>
        <c14:dropZoneFilter val="1"/>
        <c14:dropZoneData val="1"/>
        <c14:dropZoneSeries val="1"/>
      </c14:pivotOptions>
    </c:ext>
  </c:extLst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[ajankaytonseuranta_kodavi - 2.xlsx]VaiheetLyhyt!PivotTable1</c:name>
    <c:fmtId val="-1"/>
  </c:pivotSource>
  <c:chart>
    <c:title>
      <c:tx>
        <c:rich>
          <a:bodyPr rot="0" spcFirstLastPara="1" vertOverflow="ellipsis" vert="horz" wrap="square" anchor="ctr" anchorCtr="1"/>
          <a:lstStyle/>
          <a:p>
            <a:pPr>
              <a:defRPr sz="1995" b="1" i="0" u="none" strike="noStrike" kern="1200" cap="all" spc="100" normalizeH="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pPr>
            <a:r>
              <a:rPr lang="fi-FI" dirty="0"/>
              <a:t>10.Palaverin</a:t>
            </a:r>
            <a:r>
              <a:rPr lang="fi-FI" baseline="0" dirty="0"/>
              <a:t> tilanne</a:t>
            </a:r>
            <a:endParaRPr lang="fi-FI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995" b="1" i="0" u="none" strike="noStrike" kern="1200" cap="all" spc="100" normalizeH="0" baseline="0">
              <a:solidFill>
                <a:schemeClr val="lt1"/>
              </a:solidFill>
              <a:latin typeface="+mn-lt"/>
              <a:ea typeface="+mn-ea"/>
              <a:cs typeface="+mn-cs"/>
            </a:defRPr>
          </a:pPr>
          <a:endParaRPr lang="fi-FI"/>
        </a:p>
      </c:txPr>
    </c:title>
    <c:autoTitleDeleted val="0"/>
    <c:pivotFmts>
      <c:pivotFmt>
        <c:idx val="0"/>
        <c:spPr>
          <a:solidFill>
            <a:schemeClr val="lt1"/>
          </a:solidFill>
          <a:ln w="19050">
            <a:solidFill>
              <a:schemeClr val="accent1"/>
            </a:solidFill>
          </a:ln>
          <a:effectLst/>
        </c:spPr>
        <c:marker>
          <c:symbol val="none"/>
        </c:marker>
        <c:dLbl>
          <c:idx val="0"/>
          <c:numFmt formatCode="0%" sourceLinked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25" b="0" i="0" u="none" strike="noStrike" kern="1200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1"/>
          <c:showSerName val="0"/>
          <c:showPercent val="1"/>
          <c:showBubbleSize val="0"/>
          <c:separator>; </c:separator>
          <c:extLst>
            <c:ext xmlns:c15="http://schemas.microsoft.com/office/drawing/2012/chart" uri="{CE6537A1-D6FC-4f65-9D91-7224C49458BB}"/>
          </c:extLst>
        </c:dLbl>
      </c:pivotFmt>
      <c:pivotFmt>
        <c:idx val="1"/>
      </c:pivotFmt>
      <c:pivotFmt>
        <c:idx val="2"/>
        <c:spPr>
          <a:solidFill>
            <a:schemeClr val="lt1"/>
          </a:solidFill>
          <a:ln w="19050">
            <a:solidFill>
              <a:schemeClr val="accent1"/>
            </a:solidFill>
          </a:ln>
          <a:effectLst/>
        </c:spPr>
      </c:pivotFmt>
      <c:pivotFmt>
        <c:idx val="3"/>
      </c:pivotFmt>
      <c:pivotFmt>
        <c:idx val="4"/>
      </c:pivotFmt>
      <c:pivotFmt>
        <c:idx val="5"/>
      </c:pivotFmt>
      <c:pivotFmt>
        <c:idx val="6"/>
      </c:pivotFmt>
      <c:pivotFmt>
        <c:idx val="7"/>
      </c:pivotFmt>
      <c:pivotFmt>
        <c:idx val="8"/>
      </c:pivotFmt>
      <c:pivotFmt>
        <c:idx val="9"/>
        <c:spPr>
          <a:solidFill>
            <a:schemeClr val="lt1"/>
          </a:solidFill>
          <a:ln w="19050">
            <a:solidFill>
              <a:schemeClr val="accent1"/>
            </a:solidFill>
          </a:ln>
          <a:effectLst/>
        </c:spPr>
        <c:marker>
          <c:symbol val="none"/>
        </c:marker>
        <c:dLbl>
          <c:idx val="0"/>
          <c:numFmt formatCode="0%" sourceLinked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25" b="0" i="0" u="none" strike="noStrike" kern="1200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1"/>
          <c:showSerName val="0"/>
          <c:showPercent val="1"/>
          <c:showBubbleSize val="0"/>
          <c:separator>; </c:separator>
          <c:extLst>
            <c:ext xmlns:c15="http://schemas.microsoft.com/office/drawing/2012/chart" uri="{CE6537A1-D6FC-4f65-9D91-7224C49458BB}"/>
          </c:extLst>
        </c:dLbl>
      </c:pivotFmt>
      <c:pivotFmt>
        <c:idx val="10"/>
        <c:spPr>
          <a:solidFill>
            <a:schemeClr val="lt1"/>
          </a:solidFill>
          <a:ln w="19050">
            <a:solidFill>
              <a:schemeClr val="accent1"/>
            </a:solidFill>
          </a:ln>
          <a:effectLst/>
        </c:spPr>
        <c:marker>
          <c:symbol val="none"/>
        </c:marker>
        <c:dLbl>
          <c:idx val="0"/>
          <c:numFmt formatCode="0%" sourceLinked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25" b="0" i="0" u="none" strike="noStrike" kern="1200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1"/>
          <c:showSerName val="0"/>
          <c:showPercent val="1"/>
          <c:showBubbleSize val="0"/>
          <c:separator>; </c:separator>
          <c:extLst>
            <c:ext xmlns:c15="http://schemas.microsoft.com/office/drawing/2012/chart" uri="{CE6537A1-D6FC-4f65-9D91-7224C49458BB}"/>
          </c:extLst>
        </c:dLbl>
      </c:pivotFmt>
    </c:pivotFmts>
    <c:plotArea>
      <c:layout>
        <c:manualLayout>
          <c:layoutTarget val="inner"/>
          <c:xMode val="edge"/>
          <c:yMode val="edge"/>
          <c:x val="6.3046104452612217E-2"/>
          <c:y val="8.7686176017829257E-2"/>
          <c:w val="0.89254093049605532"/>
          <c:h val="0.87356006169010203"/>
        </c:manualLayout>
      </c:layout>
      <c:pieChart>
        <c:varyColors val="1"/>
        <c:ser>
          <c:idx val="0"/>
          <c:order val="0"/>
          <c:tx>
            <c:strRef>
              <c:f>VaiheetLyhyt!$B$4</c:f>
              <c:strCache>
                <c:ptCount val="1"/>
                <c:pt idx="0">
                  <c:v>Summa</c:v>
                </c:pt>
              </c:strCache>
            </c:strRef>
          </c:tx>
          <c:spPr>
            <a:solidFill>
              <a:schemeClr val="lt1"/>
            </a:solidFill>
            <a:ln w="19050">
              <a:solidFill>
                <a:schemeClr val="accent1"/>
              </a:solidFill>
            </a:ln>
            <a:effectLst/>
          </c:spPr>
          <c:dPt>
            <c:idx val="0"/>
            <c:bubble3D val="0"/>
            <c:spPr>
              <a:solidFill>
                <a:schemeClr val="lt1"/>
              </a:solidFill>
              <a:ln w="19050">
                <a:solidFill>
                  <a:schemeClr val="accen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794E-4FD1-83F4-0E6E7893AE54}"/>
              </c:ext>
            </c:extLst>
          </c:dPt>
          <c:dPt>
            <c:idx val="1"/>
            <c:bubble3D val="0"/>
            <c:spPr>
              <a:solidFill>
                <a:schemeClr val="lt1"/>
              </a:solidFill>
              <a:ln w="19050">
                <a:solidFill>
                  <a:schemeClr val="accen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794E-4FD1-83F4-0E6E7893AE54}"/>
              </c:ext>
            </c:extLst>
          </c:dPt>
          <c:dPt>
            <c:idx val="2"/>
            <c:bubble3D val="0"/>
            <c:spPr>
              <a:solidFill>
                <a:schemeClr val="lt1"/>
              </a:solidFill>
              <a:ln w="19050">
                <a:solidFill>
                  <a:schemeClr val="accen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794E-4FD1-83F4-0E6E7893AE54}"/>
              </c:ext>
            </c:extLst>
          </c:dPt>
          <c:dPt>
            <c:idx val="3"/>
            <c:bubble3D val="0"/>
            <c:spPr>
              <a:solidFill>
                <a:schemeClr val="lt1"/>
              </a:solidFill>
              <a:ln w="19050">
                <a:solidFill>
                  <a:schemeClr val="accen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794E-4FD1-83F4-0E6E7893AE54}"/>
              </c:ext>
            </c:extLst>
          </c:dPt>
          <c:dPt>
            <c:idx val="4"/>
            <c:bubble3D val="0"/>
            <c:spPr>
              <a:solidFill>
                <a:schemeClr val="lt1"/>
              </a:solidFill>
              <a:ln w="19050">
                <a:solidFill>
                  <a:schemeClr val="accen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794E-4FD1-83F4-0E6E7893AE54}"/>
              </c:ext>
            </c:extLst>
          </c:dPt>
          <c:dPt>
            <c:idx val="5"/>
            <c:bubble3D val="0"/>
            <c:spPr>
              <a:solidFill>
                <a:schemeClr val="lt1"/>
              </a:solidFill>
              <a:ln w="19050">
                <a:solidFill>
                  <a:schemeClr val="accen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794E-4FD1-83F4-0E6E7893AE54}"/>
              </c:ext>
            </c:extLst>
          </c:dPt>
          <c:dPt>
            <c:idx val="6"/>
            <c:bubble3D val="0"/>
            <c:spPr>
              <a:solidFill>
                <a:schemeClr val="lt1"/>
              </a:solidFill>
              <a:ln w="19050">
                <a:solidFill>
                  <a:schemeClr val="accen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794E-4FD1-83F4-0E6E7893AE54}"/>
              </c:ext>
            </c:extLst>
          </c:dPt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inEnd"/>
            <c:showLegendKey val="0"/>
            <c:showVal val="1"/>
            <c:showCatName val="1"/>
            <c:showSerName val="0"/>
            <c:showPercent val="1"/>
            <c:showBubbleSize val="0"/>
            <c:separator>; </c:separator>
            <c:showLeaderLines val="1"/>
            <c:leaderLines>
              <c:spPr>
                <a:ln w="9525">
                  <a:solidFill>
                    <a:schemeClr val="accent1">
                      <a:lumMod val="60000"/>
                      <a:lumOff val="4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VaiheetLyhyt!$A$5:$A$12</c:f>
              <c:strCache>
                <c:ptCount val="7"/>
                <c:pt idx="0">
                  <c:v>Esitutkimus</c:v>
                </c:pt>
                <c:pt idx="1">
                  <c:v>Määrittely</c:v>
                </c:pt>
                <c:pt idx="2">
                  <c:v>Oheiskurssi</c:v>
                </c:pt>
                <c:pt idx="3">
                  <c:v>Palaverit</c:v>
                </c:pt>
                <c:pt idx="4">
                  <c:v>Projektin hallinta</c:v>
                </c:pt>
                <c:pt idx="5">
                  <c:v>Suunnittelu</c:v>
                </c:pt>
                <c:pt idx="6">
                  <c:v>Toteutus</c:v>
                </c:pt>
              </c:strCache>
            </c:strRef>
          </c:cat>
          <c:val>
            <c:numRef>
              <c:f>VaiheetLyhyt!$B$5:$B$12</c:f>
              <c:numCache>
                <c:formatCode>[h]:mm</c:formatCode>
                <c:ptCount val="7"/>
                <c:pt idx="0">
                  <c:v>13.01041666666667</c:v>
                </c:pt>
                <c:pt idx="1">
                  <c:v>3.1284722222222223</c:v>
                </c:pt>
                <c:pt idx="2">
                  <c:v>8.5034722222222214</c:v>
                </c:pt>
                <c:pt idx="3">
                  <c:v>17.426388888888876</c:v>
                </c:pt>
                <c:pt idx="4">
                  <c:v>5.9062500000000062</c:v>
                </c:pt>
                <c:pt idx="5">
                  <c:v>6.8090277777777759</c:v>
                </c:pt>
                <c:pt idx="6">
                  <c:v>7.208333333333333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794E-4FD1-83F4-0E6E7893AE54}"/>
            </c:ext>
          </c:extLst>
        </c:ser>
        <c:dLbls>
          <c:dLblPos val="inEnd"/>
          <c:showLegendKey val="0"/>
          <c:showVal val="1"/>
          <c:showCatName val="1"/>
          <c:showSerName val="0"/>
          <c:showPercent val="1"/>
          <c:showBubbleSize val="0"/>
          <c:separator>; </c:separator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zero"/>
    <c:showDLblsOverMax val="0"/>
  </c:chart>
  <c:spPr>
    <a:solidFill>
      <a:schemeClr val="accent1"/>
    </a:solidFill>
    <a:ln w="9525" cap="flat" cmpd="sng" algn="ctr">
      <a:solidFill>
        <a:schemeClr val="accent1"/>
      </a:solidFill>
      <a:round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  <c:extLst>
    <c:ext xmlns:c14="http://schemas.microsoft.com/office/drawing/2007/8/2/chart" uri="{781A3756-C4B2-4CAC-9D66-4F8BD8637D16}">
      <c14:pivotOptions>
        <c14:dropZoneFilter val="1"/>
        <c14:dropZoneData val="1"/>
        <c14:dropZoneSeries val="1"/>
      </c14:pivotOptions>
    </c:ext>
  </c:extLst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[ajankaytonseuranta_kodavi - 2.xlsx]VaiheetLyhyt!PivotTable1</c:name>
    <c:fmtId val="36"/>
  </c:pivotSource>
  <c:chart>
    <c:title>
      <c:tx>
        <c:rich>
          <a:bodyPr rot="0" spcFirstLastPara="1" vertOverflow="ellipsis" vert="horz" wrap="square" anchor="ctr" anchorCtr="1"/>
          <a:lstStyle/>
          <a:p>
            <a:pPr>
              <a:defRPr sz="1995" b="1" i="0" u="none" strike="noStrike" kern="1200" cap="all" spc="100" normalizeH="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pPr>
            <a:r>
              <a:rPr lang="fi-FI"/>
              <a:t>11.Palaverin</a:t>
            </a:r>
            <a:r>
              <a:rPr lang="fi-FI" baseline="0"/>
              <a:t> tilanne</a:t>
            </a:r>
            <a:endParaRPr lang="fi-FI" dirty="0"/>
          </a:p>
        </c:rich>
      </c:tx>
      <c:layout>
        <c:manualLayout>
          <c:xMode val="edge"/>
          <c:yMode val="edge"/>
          <c:x val="0.19316751516111855"/>
          <c:y val="1.367780091117129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995" b="1" i="0" u="none" strike="noStrike" kern="1200" cap="all" spc="100" normalizeH="0" baseline="0">
              <a:solidFill>
                <a:schemeClr val="lt1"/>
              </a:solidFill>
              <a:latin typeface="+mn-lt"/>
              <a:ea typeface="+mn-ea"/>
              <a:cs typeface="+mn-cs"/>
            </a:defRPr>
          </a:pPr>
          <a:endParaRPr lang="fi-FI"/>
        </a:p>
      </c:txPr>
    </c:title>
    <c:autoTitleDeleted val="0"/>
    <c:pivotFmts>
      <c:pivotFmt>
        <c:idx val="0"/>
        <c:spPr>
          <a:solidFill>
            <a:schemeClr val="lt1"/>
          </a:solidFill>
          <a:ln w="19050">
            <a:solidFill>
              <a:schemeClr val="accent1"/>
            </a:solidFill>
          </a:ln>
          <a:effectLst/>
        </c:spPr>
        <c:marker>
          <c:symbol val="none"/>
        </c:marker>
        <c:dLbl>
          <c:idx val="0"/>
          <c:numFmt formatCode="0%" sourceLinked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25" b="0" i="0" u="none" strike="noStrike" kern="1200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1"/>
          <c:showSerName val="0"/>
          <c:showPercent val="1"/>
          <c:showBubbleSize val="0"/>
          <c:separator>; </c:separator>
          <c:extLst>
            <c:ext xmlns:c15="http://schemas.microsoft.com/office/drawing/2012/chart" uri="{CE6537A1-D6FC-4f65-9D91-7224C49458BB}"/>
          </c:extLst>
        </c:dLbl>
      </c:pivotFmt>
      <c:pivotFmt>
        <c:idx val="1"/>
      </c:pivotFmt>
      <c:pivotFmt>
        <c:idx val="2"/>
        <c:spPr>
          <a:solidFill>
            <a:schemeClr val="lt1"/>
          </a:solidFill>
          <a:ln w="19050">
            <a:solidFill>
              <a:schemeClr val="accent1"/>
            </a:solidFill>
          </a:ln>
          <a:effectLst/>
        </c:spPr>
      </c:pivotFmt>
      <c:pivotFmt>
        <c:idx val="3"/>
      </c:pivotFmt>
      <c:pivotFmt>
        <c:idx val="4"/>
      </c:pivotFmt>
      <c:pivotFmt>
        <c:idx val="5"/>
      </c:pivotFmt>
      <c:pivotFmt>
        <c:idx val="6"/>
      </c:pivotFmt>
      <c:pivotFmt>
        <c:idx val="7"/>
      </c:pivotFmt>
      <c:pivotFmt>
        <c:idx val="8"/>
      </c:pivotFmt>
      <c:pivotFmt>
        <c:idx val="9"/>
        <c:spPr>
          <a:solidFill>
            <a:schemeClr val="lt1"/>
          </a:solidFill>
          <a:ln w="19050">
            <a:solidFill>
              <a:schemeClr val="accent1"/>
            </a:solidFill>
          </a:ln>
          <a:effectLst/>
        </c:spPr>
        <c:marker>
          <c:symbol val="none"/>
        </c:marker>
        <c:dLbl>
          <c:idx val="0"/>
          <c:numFmt formatCode="0%" sourceLinked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25" b="0" i="0" u="none" strike="noStrike" kern="1200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1"/>
          <c:showSerName val="0"/>
          <c:showPercent val="1"/>
          <c:showBubbleSize val="0"/>
          <c:separator>; </c:separator>
          <c:extLst>
            <c:ext xmlns:c15="http://schemas.microsoft.com/office/drawing/2012/chart" uri="{CE6537A1-D6FC-4f65-9D91-7224C49458BB}"/>
          </c:extLst>
        </c:dLbl>
      </c:pivotFmt>
      <c:pivotFmt>
        <c:idx val="10"/>
        <c:spPr>
          <a:solidFill>
            <a:schemeClr val="lt1"/>
          </a:solidFill>
          <a:ln w="19050">
            <a:solidFill>
              <a:schemeClr val="accent1"/>
            </a:solidFill>
          </a:ln>
          <a:effectLst/>
        </c:spPr>
        <c:marker>
          <c:symbol val="none"/>
        </c:marker>
        <c:dLbl>
          <c:idx val="0"/>
          <c:numFmt formatCode="0%" sourceLinked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25" b="0" i="0" u="none" strike="noStrike" kern="1200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1"/>
          <c:showSerName val="0"/>
          <c:showPercent val="1"/>
          <c:showBubbleSize val="0"/>
          <c:separator>; </c:separator>
          <c:extLst>
            <c:ext xmlns:c15="http://schemas.microsoft.com/office/drawing/2012/chart" uri="{CE6537A1-D6FC-4f65-9D91-7224C49458BB}"/>
          </c:extLst>
        </c:dLbl>
      </c:pivotFmt>
    </c:pivotFmts>
    <c:plotArea>
      <c:layout/>
      <c:pieChart>
        <c:varyColors val="1"/>
        <c:ser>
          <c:idx val="0"/>
          <c:order val="0"/>
          <c:tx>
            <c:strRef>
              <c:f>VaiheetLyhyt!$B$4</c:f>
              <c:strCache>
                <c:ptCount val="1"/>
                <c:pt idx="0">
                  <c:v>Summa</c:v>
                </c:pt>
              </c:strCache>
            </c:strRef>
          </c:tx>
          <c:spPr>
            <a:solidFill>
              <a:schemeClr val="lt1"/>
            </a:solidFill>
            <a:ln w="19050">
              <a:solidFill>
                <a:schemeClr val="accent1"/>
              </a:solidFill>
            </a:ln>
            <a:effectLst/>
          </c:spPr>
          <c:dPt>
            <c:idx val="0"/>
            <c:bubble3D val="0"/>
            <c:spPr>
              <a:solidFill>
                <a:schemeClr val="lt1"/>
              </a:solidFill>
              <a:ln w="19050">
                <a:solidFill>
                  <a:schemeClr val="accen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0-CD09-4880-A629-51ADE24FA9BD}"/>
              </c:ext>
            </c:extLst>
          </c:dPt>
          <c:dPt>
            <c:idx val="1"/>
            <c:bubble3D val="0"/>
            <c:spPr>
              <a:solidFill>
                <a:schemeClr val="lt1"/>
              </a:solidFill>
              <a:ln w="19050">
                <a:solidFill>
                  <a:schemeClr val="accen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CD09-4880-A629-51ADE24FA9BD}"/>
              </c:ext>
            </c:extLst>
          </c:dPt>
          <c:dPt>
            <c:idx val="2"/>
            <c:bubble3D val="0"/>
            <c:spPr>
              <a:solidFill>
                <a:schemeClr val="lt1"/>
              </a:solidFill>
              <a:ln w="19050">
                <a:solidFill>
                  <a:schemeClr val="accen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CD09-4880-A629-51ADE24FA9BD}"/>
              </c:ext>
            </c:extLst>
          </c:dPt>
          <c:dPt>
            <c:idx val="3"/>
            <c:bubble3D val="0"/>
            <c:spPr>
              <a:solidFill>
                <a:schemeClr val="lt1"/>
              </a:solidFill>
              <a:ln w="19050">
                <a:solidFill>
                  <a:schemeClr val="accen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CD09-4880-A629-51ADE24FA9BD}"/>
              </c:ext>
            </c:extLst>
          </c:dPt>
          <c:dPt>
            <c:idx val="4"/>
            <c:bubble3D val="0"/>
            <c:spPr>
              <a:solidFill>
                <a:schemeClr val="lt1"/>
              </a:solidFill>
              <a:ln w="19050">
                <a:solidFill>
                  <a:schemeClr val="accen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4-CD09-4880-A629-51ADE24FA9BD}"/>
              </c:ext>
            </c:extLst>
          </c:dPt>
          <c:dPt>
            <c:idx val="5"/>
            <c:bubble3D val="0"/>
            <c:spPr>
              <a:solidFill>
                <a:schemeClr val="lt1"/>
              </a:solidFill>
              <a:ln w="19050">
                <a:solidFill>
                  <a:schemeClr val="accen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CD09-4880-A629-51ADE24FA9BD}"/>
              </c:ext>
            </c:extLst>
          </c:dPt>
          <c:dPt>
            <c:idx val="6"/>
            <c:bubble3D val="0"/>
            <c:spPr>
              <a:solidFill>
                <a:schemeClr val="lt1"/>
              </a:solidFill>
              <a:ln w="19050">
                <a:solidFill>
                  <a:schemeClr val="accen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6-CD09-4880-A629-51ADE24FA9BD}"/>
              </c:ext>
            </c:extLst>
          </c:dPt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inEnd"/>
            <c:showLegendKey val="0"/>
            <c:showVal val="1"/>
            <c:showCatName val="1"/>
            <c:showSerName val="0"/>
            <c:showPercent val="1"/>
            <c:showBubbleSize val="0"/>
            <c:separator>; </c:separator>
            <c:showLeaderLines val="1"/>
            <c:leaderLines>
              <c:spPr>
                <a:ln w="9525">
                  <a:solidFill>
                    <a:schemeClr val="accent1">
                      <a:lumMod val="60000"/>
                      <a:lumOff val="4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VaiheetLyhyt!$A$5:$A$12</c:f>
              <c:strCache>
                <c:ptCount val="7"/>
                <c:pt idx="0">
                  <c:v>Esitutkimus</c:v>
                </c:pt>
                <c:pt idx="1">
                  <c:v>Määrittely</c:v>
                </c:pt>
                <c:pt idx="2">
                  <c:v>Oheiskurssi</c:v>
                </c:pt>
                <c:pt idx="3">
                  <c:v>Palaverit</c:v>
                </c:pt>
                <c:pt idx="4">
                  <c:v>Projektin hallinta</c:v>
                </c:pt>
                <c:pt idx="5">
                  <c:v>Suunnittelu</c:v>
                </c:pt>
                <c:pt idx="6">
                  <c:v>Toteutus</c:v>
                </c:pt>
              </c:strCache>
            </c:strRef>
          </c:cat>
          <c:val>
            <c:numRef>
              <c:f>VaiheetLyhyt!$B$5:$B$12</c:f>
              <c:numCache>
                <c:formatCode>[h]:mm</c:formatCode>
                <c:ptCount val="7"/>
                <c:pt idx="0">
                  <c:v>13.239583333333337</c:v>
                </c:pt>
                <c:pt idx="1">
                  <c:v>3.2256944444444446</c:v>
                </c:pt>
                <c:pt idx="2">
                  <c:v>8.5034722222222214</c:v>
                </c:pt>
                <c:pt idx="3">
                  <c:v>19.474999999999973</c:v>
                </c:pt>
                <c:pt idx="4">
                  <c:v>6.7291666666666758</c:v>
                </c:pt>
                <c:pt idx="5">
                  <c:v>7.6076388888888848</c:v>
                </c:pt>
                <c:pt idx="6">
                  <c:v>7.7361111111111107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CD09-4880-A629-51ADE24FA9BD}"/>
            </c:ext>
          </c:extLst>
        </c:ser>
        <c:dLbls>
          <c:dLblPos val="inEnd"/>
          <c:showLegendKey val="0"/>
          <c:showVal val="1"/>
          <c:showCatName val="1"/>
          <c:showSerName val="0"/>
          <c:showPercent val="1"/>
          <c:showBubbleSize val="0"/>
          <c:separator>; </c:separator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zero"/>
    <c:showDLblsOverMax val="0"/>
  </c:chart>
  <c:spPr>
    <a:solidFill>
      <a:schemeClr val="accent1"/>
    </a:solidFill>
    <a:ln w="9525" cap="flat" cmpd="sng" algn="ctr">
      <a:solidFill>
        <a:schemeClr val="accent1"/>
      </a:solidFill>
      <a:round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  <c:extLst>
    <c:ext xmlns:c14="http://schemas.microsoft.com/office/drawing/2007/8/2/chart" uri="{781A3756-C4B2-4CAC-9D66-4F8BD8637D16}">
      <c14:pivotOptions>
        <c14:dropZoneFilter val="1"/>
        <c14:dropZoneData val="1"/>
        <c14:dropZoneSeries val="1"/>
      </c14:pivotOptions>
    </c:ext>
  </c:extLst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[ajankaytonseuranta_kodavi - 2.xlsx]VaiheetLyhyt!PivotTable1</c:name>
    <c:fmtId val="36"/>
  </c:pivotSource>
  <c:chart>
    <c:title>
      <c:tx>
        <c:rich>
          <a:bodyPr rot="0" spcFirstLastPara="1" vertOverflow="ellipsis" vert="horz" wrap="square" anchor="ctr" anchorCtr="1"/>
          <a:lstStyle/>
          <a:p>
            <a:pPr>
              <a:defRPr sz="1995" b="1" i="0" u="none" strike="noStrike" kern="1200" cap="all" spc="100" normalizeH="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pPr>
            <a:r>
              <a:rPr lang="fi-FI" dirty="0"/>
              <a:t>12.Palaverin</a:t>
            </a:r>
            <a:r>
              <a:rPr lang="fi-FI" baseline="0" dirty="0"/>
              <a:t> tilanne</a:t>
            </a:r>
            <a:endParaRPr lang="fi-FI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995" b="1" i="0" u="none" strike="noStrike" kern="1200" cap="all" spc="100" normalizeH="0" baseline="0">
              <a:solidFill>
                <a:schemeClr val="lt1"/>
              </a:solidFill>
              <a:latin typeface="+mn-lt"/>
              <a:ea typeface="+mn-ea"/>
              <a:cs typeface="+mn-cs"/>
            </a:defRPr>
          </a:pPr>
          <a:endParaRPr lang="fi-FI"/>
        </a:p>
      </c:txPr>
    </c:title>
    <c:autoTitleDeleted val="0"/>
    <c:pivotFmts>
      <c:pivotFmt>
        <c:idx val="0"/>
        <c:spPr>
          <a:solidFill>
            <a:schemeClr val="lt1"/>
          </a:solidFill>
          <a:ln w="19050">
            <a:solidFill>
              <a:schemeClr val="accent6"/>
            </a:solidFill>
          </a:ln>
          <a:effectLst/>
        </c:spPr>
        <c:marker>
          <c:symbol val="none"/>
        </c:marker>
        <c:dLbl>
          <c:idx val="0"/>
          <c:numFmt formatCode="0%" sourceLinked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25" b="0" i="0" u="none" strike="noStrike" kern="1200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1"/>
          <c:showSerName val="0"/>
          <c:showPercent val="1"/>
          <c:showBubbleSize val="0"/>
          <c:separator>; </c:separator>
          <c:extLst>
            <c:ext xmlns:c15="http://schemas.microsoft.com/office/drawing/2012/chart" uri="{CE6537A1-D6FC-4f65-9D91-7224C49458BB}"/>
          </c:extLst>
        </c:dLbl>
      </c:pivotFmt>
      <c:pivotFmt>
        <c:idx val="1"/>
      </c:pivotFmt>
      <c:pivotFmt>
        <c:idx val="2"/>
        <c:spPr>
          <a:solidFill>
            <a:schemeClr val="lt1"/>
          </a:solidFill>
          <a:ln w="19050">
            <a:solidFill>
              <a:schemeClr val="accent6"/>
            </a:solidFill>
          </a:ln>
          <a:effectLst/>
        </c:spPr>
      </c:pivotFmt>
      <c:pivotFmt>
        <c:idx val="3"/>
      </c:pivotFmt>
      <c:pivotFmt>
        <c:idx val="4"/>
      </c:pivotFmt>
      <c:pivotFmt>
        <c:idx val="5"/>
      </c:pivotFmt>
      <c:pivotFmt>
        <c:idx val="6"/>
      </c:pivotFmt>
      <c:pivotFmt>
        <c:idx val="7"/>
      </c:pivotFmt>
      <c:pivotFmt>
        <c:idx val="8"/>
      </c:pivotFmt>
      <c:pivotFmt>
        <c:idx val="9"/>
        <c:spPr>
          <a:solidFill>
            <a:schemeClr val="lt1"/>
          </a:solidFill>
          <a:ln w="19050">
            <a:solidFill>
              <a:schemeClr val="accent6"/>
            </a:solidFill>
          </a:ln>
          <a:effectLst/>
        </c:spPr>
        <c:marker>
          <c:symbol val="none"/>
        </c:marker>
        <c:dLbl>
          <c:idx val="0"/>
          <c:numFmt formatCode="0%" sourceLinked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25" b="0" i="0" u="none" strike="noStrike" kern="1200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1"/>
          <c:showSerName val="0"/>
          <c:showPercent val="1"/>
          <c:showBubbleSize val="0"/>
          <c:separator>; </c:separator>
          <c:extLst>
            <c:ext xmlns:c15="http://schemas.microsoft.com/office/drawing/2012/chart" uri="{CE6537A1-D6FC-4f65-9D91-7224C49458BB}"/>
          </c:extLst>
        </c:dLbl>
      </c:pivotFmt>
      <c:pivotFmt>
        <c:idx val="10"/>
        <c:spPr>
          <a:solidFill>
            <a:schemeClr val="lt1"/>
          </a:solidFill>
          <a:ln w="19050">
            <a:solidFill>
              <a:schemeClr val="accent6"/>
            </a:solidFill>
          </a:ln>
          <a:effectLst/>
        </c:spPr>
        <c:marker>
          <c:symbol val="none"/>
        </c:marker>
        <c:dLbl>
          <c:idx val="0"/>
          <c:numFmt formatCode="0%" sourceLinked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25" b="0" i="0" u="none" strike="noStrike" kern="1200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1"/>
          <c:showSerName val="0"/>
          <c:showPercent val="1"/>
          <c:showBubbleSize val="0"/>
          <c:separator>; </c:separator>
          <c:extLst>
            <c:ext xmlns:c15="http://schemas.microsoft.com/office/drawing/2012/chart" uri="{CE6537A1-D6FC-4f65-9D91-7224C49458BB}"/>
          </c:extLst>
        </c:dLbl>
      </c:pivotFmt>
    </c:pivotFmts>
    <c:plotArea>
      <c:layout/>
      <c:pieChart>
        <c:varyColors val="1"/>
        <c:ser>
          <c:idx val="0"/>
          <c:order val="0"/>
          <c:tx>
            <c:strRef>
              <c:f>VaiheetLyhyt!$B$4</c:f>
              <c:strCache>
                <c:ptCount val="1"/>
                <c:pt idx="0">
                  <c:v>Summa</c:v>
                </c:pt>
              </c:strCache>
            </c:strRef>
          </c:tx>
          <c:spPr>
            <a:solidFill>
              <a:schemeClr val="lt1"/>
            </a:solidFill>
            <a:ln w="19050">
              <a:solidFill>
                <a:schemeClr val="accent6"/>
              </a:solidFill>
            </a:ln>
            <a:effectLst/>
          </c:spPr>
          <c:dPt>
            <c:idx val="0"/>
            <c:bubble3D val="0"/>
            <c:spPr>
              <a:solidFill>
                <a:schemeClr val="lt1"/>
              </a:solidFill>
              <a:ln w="19050">
                <a:solidFill>
                  <a:schemeClr val="accent6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0-A03A-4A97-BB44-F39B06718A0A}"/>
              </c:ext>
            </c:extLst>
          </c:dPt>
          <c:dPt>
            <c:idx val="1"/>
            <c:bubble3D val="0"/>
            <c:spPr>
              <a:solidFill>
                <a:schemeClr val="lt1"/>
              </a:solidFill>
              <a:ln w="19050">
                <a:solidFill>
                  <a:schemeClr val="accent6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A03A-4A97-BB44-F39B06718A0A}"/>
              </c:ext>
            </c:extLst>
          </c:dPt>
          <c:dPt>
            <c:idx val="2"/>
            <c:bubble3D val="0"/>
            <c:spPr>
              <a:solidFill>
                <a:schemeClr val="lt1"/>
              </a:solidFill>
              <a:ln w="19050">
                <a:solidFill>
                  <a:schemeClr val="accent6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A03A-4A97-BB44-F39B06718A0A}"/>
              </c:ext>
            </c:extLst>
          </c:dPt>
          <c:dPt>
            <c:idx val="3"/>
            <c:bubble3D val="0"/>
            <c:spPr>
              <a:solidFill>
                <a:schemeClr val="lt1"/>
              </a:solidFill>
              <a:ln w="19050">
                <a:solidFill>
                  <a:schemeClr val="accent6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A03A-4A97-BB44-F39B06718A0A}"/>
              </c:ext>
            </c:extLst>
          </c:dPt>
          <c:dPt>
            <c:idx val="4"/>
            <c:bubble3D val="0"/>
            <c:spPr>
              <a:solidFill>
                <a:schemeClr val="lt1"/>
              </a:solidFill>
              <a:ln w="19050">
                <a:solidFill>
                  <a:schemeClr val="accent6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4-A03A-4A97-BB44-F39B06718A0A}"/>
              </c:ext>
            </c:extLst>
          </c:dPt>
          <c:dPt>
            <c:idx val="5"/>
            <c:bubble3D val="0"/>
            <c:spPr>
              <a:solidFill>
                <a:schemeClr val="lt1"/>
              </a:solidFill>
              <a:ln w="19050">
                <a:solidFill>
                  <a:schemeClr val="accent6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A03A-4A97-BB44-F39B06718A0A}"/>
              </c:ext>
            </c:extLst>
          </c:dPt>
          <c:dPt>
            <c:idx val="6"/>
            <c:bubble3D val="0"/>
            <c:spPr>
              <a:solidFill>
                <a:schemeClr val="lt1"/>
              </a:solidFill>
              <a:ln w="19050">
                <a:solidFill>
                  <a:schemeClr val="accent6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6-A03A-4A97-BB44-F39B06718A0A}"/>
              </c:ext>
            </c:extLst>
          </c:dPt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accent6"/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inEnd"/>
            <c:showLegendKey val="0"/>
            <c:showVal val="1"/>
            <c:showCatName val="1"/>
            <c:showSerName val="0"/>
            <c:showPercent val="1"/>
            <c:showBubbleSize val="0"/>
            <c:separator>; </c:separator>
            <c:showLeaderLines val="1"/>
            <c:leaderLines>
              <c:spPr>
                <a:ln w="9525">
                  <a:solidFill>
                    <a:schemeClr val="accent6">
                      <a:lumMod val="60000"/>
                      <a:lumOff val="4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VaiheetLyhyt!$A$5:$A$12</c:f>
              <c:strCache>
                <c:ptCount val="7"/>
                <c:pt idx="0">
                  <c:v>Esitutkimus</c:v>
                </c:pt>
                <c:pt idx="1">
                  <c:v>Määrittely</c:v>
                </c:pt>
                <c:pt idx="2">
                  <c:v>Oheiskurssi</c:v>
                </c:pt>
                <c:pt idx="3">
                  <c:v>Palaverit</c:v>
                </c:pt>
                <c:pt idx="4">
                  <c:v>Projektin hallinta</c:v>
                </c:pt>
                <c:pt idx="5">
                  <c:v>Suunnittelu</c:v>
                </c:pt>
                <c:pt idx="6">
                  <c:v>Toteutus</c:v>
                </c:pt>
              </c:strCache>
            </c:strRef>
          </c:cat>
          <c:val>
            <c:numRef>
              <c:f>VaiheetLyhyt!$B$5:$B$12</c:f>
              <c:numCache>
                <c:formatCode>[h]:mm</c:formatCode>
                <c:ptCount val="7"/>
                <c:pt idx="0">
                  <c:v>13.260416666666671</c:v>
                </c:pt>
                <c:pt idx="1">
                  <c:v>3.6250000000000009</c:v>
                </c:pt>
                <c:pt idx="2">
                  <c:v>8.5034722222222214</c:v>
                </c:pt>
                <c:pt idx="3">
                  <c:v>21.735416666666634</c:v>
                </c:pt>
                <c:pt idx="4">
                  <c:v>7.9097222222222339</c:v>
                </c:pt>
                <c:pt idx="5">
                  <c:v>7.8368055555555509</c:v>
                </c:pt>
                <c:pt idx="6">
                  <c:v>9.1006944444444446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A03A-4A97-BB44-F39B06718A0A}"/>
            </c:ext>
          </c:extLst>
        </c:ser>
        <c:dLbls>
          <c:dLblPos val="inEnd"/>
          <c:showLegendKey val="0"/>
          <c:showVal val="1"/>
          <c:showCatName val="1"/>
          <c:showSerName val="0"/>
          <c:showPercent val="1"/>
          <c:showBubbleSize val="0"/>
          <c:separator>; </c:separator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zero"/>
    <c:showDLblsOverMax val="0"/>
  </c:chart>
  <c:spPr>
    <a:solidFill>
      <a:schemeClr val="accent6"/>
    </a:solidFill>
    <a:ln w="9525" cap="flat" cmpd="sng" algn="ctr">
      <a:solidFill>
        <a:schemeClr val="accent6"/>
      </a:solidFill>
      <a:round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  <c:extLst>
    <c:ext xmlns:c14="http://schemas.microsoft.com/office/drawing/2007/8/2/chart" uri="{781A3756-C4B2-4CAC-9D66-4F8BD8637D16}">
      <c14:pivotOptions>
        <c14:dropZoneFilter val="1"/>
        <c14:dropZoneData val="1"/>
        <c14:dropZoneSeries val="1"/>
      </c14:pivotOptions>
    </c:ext>
  </c:extLst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[ajankaytonseuranta_kodavi - 2.xlsx]VaiheetLyhyt!PivotTable1</c:name>
    <c:fmtId val="39"/>
  </c:pivotSource>
  <c:chart>
    <c:title>
      <c:tx>
        <c:rich>
          <a:bodyPr rot="0" spcFirstLastPara="1" vertOverflow="ellipsis" vert="horz" wrap="square" anchor="ctr" anchorCtr="1"/>
          <a:lstStyle/>
          <a:p>
            <a:pPr>
              <a:defRPr sz="1995" b="1" i="0" u="none" strike="noStrike" kern="1200" cap="all" spc="100" normalizeH="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pPr>
            <a:r>
              <a:rPr lang="fi-FI" dirty="0"/>
              <a:t>Tilanne nyt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995" b="1" i="0" u="none" strike="noStrike" kern="1200" cap="all" spc="100" normalizeH="0" baseline="0">
              <a:solidFill>
                <a:schemeClr val="lt1"/>
              </a:solidFill>
              <a:latin typeface="+mn-lt"/>
              <a:ea typeface="+mn-ea"/>
              <a:cs typeface="+mn-cs"/>
            </a:defRPr>
          </a:pPr>
          <a:endParaRPr lang="fi-FI"/>
        </a:p>
      </c:txPr>
    </c:title>
    <c:autoTitleDeleted val="0"/>
    <c:pivotFmts>
      <c:pivotFmt>
        <c:idx val="0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  <a:effectLst/>
        </c:spPr>
        <c:marker>
          <c:symbol val="none"/>
        </c:marker>
        <c:dLbl>
          <c:idx val="0"/>
          <c:numFmt formatCode="0%" sourceLinked="0"/>
          <c:spPr>
            <a:noFill/>
            <a:ln w="25400"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25" b="0" i="0" u="none" strike="noStrike" kern="1200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1"/>
          <c:showSerName val="0"/>
          <c:showPercent val="1"/>
          <c:showBubbleSize val="0"/>
          <c:separator>; </c:separator>
          <c:extLst>
            <c:ext xmlns:c15="http://schemas.microsoft.com/office/drawing/2012/chart" uri="{CE6537A1-D6FC-4f65-9D91-7224C49458BB}"/>
          </c:extLst>
        </c:dLbl>
      </c:pivotFmt>
      <c:pivotFmt>
        <c:idx val="1"/>
      </c:pivotFmt>
      <c:pivotFmt>
        <c:idx val="2"/>
        <c:spPr>
          <a:solidFill>
            <a:srgbClr val="993366"/>
          </a:solidFill>
          <a:ln w="12700">
            <a:solidFill>
              <a:srgbClr val="000000"/>
            </a:solidFill>
            <a:prstDash val="solid"/>
          </a:ln>
          <a:effectLst/>
        </c:spPr>
      </c:pivotFmt>
      <c:pivotFmt>
        <c:idx val="3"/>
      </c:pivotFmt>
      <c:pivotFmt>
        <c:idx val="4"/>
      </c:pivotFmt>
      <c:pivotFmt>
        <c:idx val="5"/>
      </c:pivotFmt>
      <c:pivotFmt>
        <c:idx val="6"/>
      </c:pivotFmt>
      <c:pivotFmt>
        <c:idx val="7"/>
      </c:pivotFmt>
      <c:pivotFmt>
        <c:idx val="8"/>
      </c:pivotFmt>
      <c:pivotFmt>
        <c:idx val="9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  <a:effectLst/>
        </c:spPr>
        <c:marker>
          <c:symbol val="none"/>
        </c:marker>
        <c:dLbl>
          <c:idx val="0"/>
          <c:numFmt formatCode="0%" sourceLinked="0"/>
          <c:spPr>
            <a:noFill/>
            <a:ln w="25400"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25" b="0" i="0" u="none" strike="noStrike" kern="1200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1"/>
          <c:showSerName val="0"/>
          <c:showPercent val="1"/>
          <c:showBubbleSize val="0"/>
          <c:separator>; </c:separator>
          <c:extLst>
            <c:ext xmlns:c15="http://schemas.microsoft.com/office/drawing/2012/chart" uri="{CE6537A1-D6FC-4f65-9D91-7224C49458BB}"/>
          </c:extLst>
        </c:dLbl>
      </c:pivotFmt>
      <c:pivotFmt>
        <c:idx val="10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  <a:effectLst/>
        </c:spPr>
        <c:marker>
          <c:symbol val="none"/>
        </c:marker>
        <c:dLbl>
          <c:idx val="0"/>
          <c:numFmt formatCode="0%" sourceLinked="0"/>
          <c:spPr>
            <a:noFill/>
            <a:ln w="25400"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25" b="0" i="0" u="none" strike="noStrike" kern="1200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1"/>
          <c:showSerName val="0"/>
          <c:showPercent val="1"/>
          <c:showBubbleSize val="0"/>
          <c:separator>; </c:separator>
          <c:extLst>
            <c:ext xmlns:c15="http://schemas.microsoft.com/office/drawing/2012/chart" uri="{CE6537A1-D6FC-4f65-9D91-7224C49458BB}"/>
          </c:extLst>
        </c:dLbl>
      </c:pivotFmt>
    </c:pivotFmts>
    <c:plotArea>
      <c:layout/>
      <c:pieChart>
        <c:varyColors val="1"/>
        <c:ser>
          <c:idx val="0"/>
          <c:order val="0"/>
          <c:tx>
            <c:strRef>
              <c:f>VaiheetLyhyt!$B$4</c:f>
              <c:strCache>
                <c:ptCount val="1"/>
                <c:pt idx="0">
                  <c:v>Summa</c:v>
                </c:pt>
              </c:strCache>
            </c:strRef>
          </c:tx>
          <c:spPr>
            <a:solidFill>
              <a:schemeClr val="lt1"/>
            </a:solidFill>
            <a:ln w="19050">
              <a:solidFill>
                <a:schemeClr val="accent1"/>
              </a:solidFill>
            </a:ln>
            <a:effectLst/>
          </c:spPr>
          <c:dPt>
            <c:idx val="0"/>
            <c:bubble3D val="0"/>
            <c:spPr>
              <a:solidFill>
                <a:schemeClr val="lt1"/>
              </a:solidFill>
              <a:ln w="19050">
                <a:solidFill>
                  <a:schemeClr val="accen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0-04F6-4EC2-9167-760F61F9CD87}"/>
              </c:ext>
            </c:extLst>
          </c:dPt>
          <c:dPt>
            <c:idx val="1"/>
            <c:bubble3D val="0"/>
            <c:spPr>
              <a:solidFill>
                <a:schemeClr val="lt1"/>
              </a:solidFill>
              <a:ln w="19050">
                <a:solidFill>
                  <a:schemeClr val="accen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04F6-4EC2-9167-760F61F9CD87}"/>
              </c:ext>
            </c:extLst>
          </c:dPt>
          <c:dPt>
            <c:idx val="2"/>
            <c:bubble3D val="0"/>
            <c:spPr>
              <a:solidFill>
                <a:schemeClr val="lt1"/>
              </a:solidFill>
              <a:ln w="19050">
                <a:solidFill>
                  <a:schemeClr val="accen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04F6-4EC2-9167-760F61F9CD87}"/>
              </c:ext>
            </c:extLst>
          </c:dPt>
          <c:dPt>
            <c:idx val="3"/>
            <c:bubble3D val="0"/>
            <c:spPr>
              <a:solidFill>
                <a:schemeClr val="lt1"/>
              </a:solidFill>
              <a:ln w="19050">
                <a:solidFill>
                  <a:schemeClr val="accen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04F6-4EC2-9167-760F61F9CD87}"/>
              </c:ext>
            </c:extLst>
          </c:dPt>
          <c:dPt>
            <c:idx val="4"/>
            <c:bubble3D val="0"/>
            <c:spPr>
              <a:solidFill>
                <a:schemeClr val="lt1"/>
              </a:solidFill>
              <a:ln w="19050">
                <a:solidFill>
                  <a:schemeClr val="accen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4-04F6-4EC2-9167-760F61F9CD87}"/>
              </c:ext>
            </c:extLst>
          </c:dPt>
          <c:dPt>
            <c:idx val="5"/>
            <c:bubble3D val="0"/>
            <c:spPr>
              <a:solidFill>
                <a:schemeClr val="lt1"/>
              </a:solidFill>
              <a:ln w="19050">
                <a:solidFill>
                  <a:schemeClr val="accen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04F6-4EC2-9167-760F61F9CD87}"/>
              </c:ext>
            </c:extLst>
          </c:dPt>
          <c:dPt>
            <c:idx val="6"/>
            <c:bubble3D val="0"/>
            <c:spPr>
              <a:solidFill>
                <a:schemeClr val="lt1"/>
              </a:solidFill>
              <a:ln w="19050">
                <a:solidFill>
                  <a:schemeClr val="accen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6-04F6-4EC2-9167-760F61F9CD87}"/>
              </c:ext>
            </c:extLst>
          </c:dPt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inEnd"/>
            <c:showLegendKey val="0"/>
            <c:showVal val="1"/>
            <c:showCatName val="1"/>
            <c:showSerName val="0"/>
            <c:showPercent val="1"/>
            <c:showBubbleSize val="0"/>
            <c:separator>; </c:separator>
            <c:showLeaderLines val="1"/>
            <c:leaderLines>
              <c:spPr>
                <a:ln w="9525">
                  <a:solidFill>
                    <a:schemeClr val="accent1">
                      <a:lumMod val="60000"/>
                      <a:lumOff val="4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VaiheetLyhyt!$A$5:$A$12</c:f>
              <c:strCache>
                <c:ptCount val="7"/>
                <c:pt idx="0">
                  <c:v>Esitutkimus</c:v>
                </c:pt>
                <c:pt idx="1">
                  <c:v>Määrittely</c:v>
                </c:pt>
                <c:pt idx="2">
                  <c:v>Oheiskurssi</c:v>
                </c:pt>
                <c:pt idx="3">
                  <c:v>Palaverit</c:v>
                </c:pt>
                <c:pt idx="4">
                  <c:v>Projektin hallinta</c:v>
                </c:pt>
                <c:pt idx="5">
                  <c:v>Suunnittelu</c:v>
                </c:pt>
                <c:pt idx="6">
                  <c:v>Toteutus</c:v>
                </c:pt>
              </c:strCache>
            </c:strRef>
          </c:cat>
          <c:val>
            <c:numRef>
              <c:f>VaiheetLyhyt!$B$5:$B$12</c:f>
              <c:numCache>
                <c:formatCode>[h]:mm</c:formatCode>
                <c:ptCount val="7"/>
                <c:pt idx="0">
                  <c:v>13.750000000000005</c:v>
                </c:pt>
                <c:pt idx="1">
                  <c:v>3.6250000000000009</c:v>
                </c:pt>
                <c:pt idx="2">
                  <c:v>8.5034722222222214</c:v>
                </c:pt>
                <c:pt idx="3">
                  <c:v>23.433333333333309</c:v>
                </c:pt>
                <c:pt idx="4">
                  <c:v>8.0972222222222356</c:v>
                </c:pt>
                <c:pt idx="5">
                  <c:v>7.8368055555555509</c:v>
                </c:pt>
                <c:pt idx="6">
                  <c:v>10.520833333333332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04F6-4EC2-9167-760F61F9CD87}"/>
            </c:ext>
          </c:extLst>
        </c:ser>
        <c:dLbls>
          <c:dLblPos val="inEnd"/>
          <c:showLegendKey val="0"/>
          <c:showVal val="1"/>
          <c:showCatName val="1"/>
          <c:showSerName val="0"/>
          <c:showPercent val="1"/>
          <c:showBubbleSize val="0"/>
          <c:separator>; </c:separator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zero"/>
    <c:showDLblsOverMax val="0"/>
  </c:chart>
  <c:spPr>
    <a:solidFill>
      <a:schemeClr val="accent1"/>
    </a:solidFill>
    <a:ln w="9525" cap="flat" cmpd="sng" algn="ctr">
      <a:solidFill>
        <a:schemeClr val="accent1"/>
      </a:solidFill>
      <a:round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  <c:extLst>
    <c:ext xmlns:c14="http://schemas.microsoft.com/office/drawing/2007/8/2/chart" uri="{781A3756-C4B2-4CAC-9D66-4F8BD8637D16}">
      <c14:pivotOptions>
        <c14:dropZoneFilter val="1"/>
        <c14:dropZoneData val="1"/>
        <c14:dropZoneSeries val="1"/>
      </c14:pivotOptions>
    </c:ext>
  </c:extLst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0">
  <cs:axisTitle>
    <cs:lnRef idx="0"/>
    <cs:fillRef idx="0"/>
    <cs:effectRef idx="0"/>
    <cs:fontRef idx="minor">
      <a:schemeClr val="lt1"/>
    </cs:fontRef>
    <cs:defRPr sz="1197" b="1" kern="1200"/>
  </cs:axisTitle>
  <cs:categoryAxis>
    <cs:lnRef idx="0">
      <cs:styleClr val="0"/>
    </cs:lnRef>
    <cs:fillRef idx="0"/>
    <cs:effectRef idx="0"/>
    <cs:fontRef idx="minor">
      <a:schemeClr val="lt1"/>
    </cs:fontRef>
    <cs:spPr>
      <a:ln w="3175" cap="flat" cmpd="sng" algn="ctr">
        <a:solidFill>
          <a:schemeClr val="phClr">
            <a:lumMod val="60000"/>
            <a:lumOff val="40000"/>
          </a:schemeClr>
        </a:solidFill>
        <a:round/>
      </a:ln>
    </cs:spPr>
    <cs:defRPr sz="1064" kern="1200" cap="all" spc="150" normalizeH="0" baseline="0"/>
  </cs:categoryAxis>
  <cs:chartArea>
    <cs:lnRef idx="0">
      <cs:styleClr val="0"/>
    </cs:lnRef>
    <cs:fillRef idx="0">
      <cs:styleClr val="0"/>
    </cs:fillRef>
    <cs:effectRef idx="0"/>
    <cs:fontRef idx="minor">
      <a:schemeClr val="dk1"/>
    </cs:fontRef>
    <cs:spPr>
      <a:solidFill>
        <a:schemeClr val="phClr"/>
      </a:solidFill>
      <a:ln w="9525" cap="flat" cmpd="sng" algn="ctr">
        <a:solidFill>
          <a:schemeClr val="phClr"/>
        </a:solidFill>
        <a:round/>
      </a:ln>
    </cs:spPr>
    <cs:defRPr sz="1330" kern="1200"/>
  </cs:chartArea>
  <cs:dataLabel>
    <cs:lnRef idx="0">
      <cs:styleClr val="0"/>
    </cs:lnRef>
    <cs:fillRef idx="0"/>
    <cs:effectRef idx="0"/>
    <cs:fontRef idx="minor">
      <cs:styleClr val="0"/>
    </cs:fontRef>
    <cs:defRPr sz="1197" b="1" kern="1200"/>
  </cs:dataLabel>
  <cs:dataLabelCallout>
    <cs:lnRef idx="0">
      <cs:styleClr val="0"/>
    </cs:lnRef>
    <cs:fillRef idx="0"/>
    <cs:effectRef idx="0"/>
    <cs:fontRef idx="minor">
      <cs:styleClr val="0"/>
    </cs:fontRef>
    <cs:spPr>
      <a:solidFill>
        <a:schemeClr val="lt1"/>
      </a:solidFill>
      <a:ln>
        <a:solidFill>
          <a:schemeClr val="phClr"/>
        </a:solidFill>
      </a:ln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0"/>
    </cs:lnRef>
    <cs:fillRef idx="0"/>
    <cs:effectRef idx="0"/>
    <cs:fontRef idx="minor">
      <a:schemeClr val="dk1"/>
    </cs:fontRef>
    <cs:spPr>
      <a:solidFill>
        <a:schemeClr val="lt1"/>
      </a:solidFill>
      <a:ln w="19050">
        <a:solidFill>
          <a:schemeClr val="phClr"/>
        </a:solidFill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>
      <cs:styleClr val="auto"/>
    </cs:effectRef>
    <cs:fontRef idx="minor">
      <a:schemeClr val="dk1"/>
    </cs:fontRef>
    <cs:spPr>
      <a:ln w="34925" cap="rnd">
        <a:solidFill>
          <a:schemeClr val="lt1"/>
        </a:solidFill>
        <a:round/>
      </a:ln>
      <a:effectLst>
        <a:outerShdw dist="25400" dir="2700000" algn="tl" rotWithShape="0">
          <a:schemeClr val="phClr"/>
        </a:outerShdw>
      </a:effectLst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22225">
        <a:solidFill>
          <a:schemeClr val="lt1"/>
        </a:solidFill>
        <a:round/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>
      <cs:styleClr val="0"/>
    </cs:lnRef>
    <cs:fillRef idx="0"/>
    <cs:effectRef idx="0"/>
    <cs:fontRef idx="minor">
      <a:schemeClr val="lt1"/>
    </cs:fontRef>
    <cs:spPr>
      <a:ln w="9525">
        <a:solidFill>
          <a:schemeClr val="phClr">
            <a:lumMod val="60000"/>
            <a:lumOff val="40000"/>
          </a:schemeClr>
        </a:solidFill>
      </a:ln>
    </cs:spPr>
    <cs:defRPr sz="1197" kern="1200"/>
  </cs:dataTable>
  <cs:downBar>
    <cs:lnRef idx="0">
      <cs:styleClr val="0"/>
    </cs:lnRef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phClr">
            <a:lumMod val="60000"/>
            <a:lumOff val="40000"/>
          </a:schemeClr>
        </a:solidFill>
      </a:ln>
    </cs:spPr>
  </cs:downBar>
  <cs:drop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  <a:prstDash val="dash"/>
      </a:ln>
    </cs:spPr>
  </cs:dropLine>
  <cs:errorBar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  <a:round/>
      </a:ln>
      <a:effectLst>
        <a:glow rad="25400">
          <a:schemeClr val="lt1"/>
        </a:glow>
      </a:effectLst>
    </cs:spPr>
  </cs:errorBar>
  <cs:floor>
    <cs:lnRef idx="0"/>
    <cs:fillRef idx="0"/>
    <cs:effectRef idx="0"/>
    <cs:fontRef idx="minor">
      <a:schemeClr val="dk1"/>
    </cs:fontRef>
  </cs:floor>
  <cs:gridlineMajor>
    <cs:lnRef idx="0">
      <cs:styleClr val="0"/>
    </cs:lnRef>
    <cs:fillRef idx="0"/>
    <cs:effectRef idx="0"/>
    <cs:fontRef idx="minor">
      <a:schemeClr val="dk1"/>
    </cs:fontRef>
    <cs:spPr>
      <a:ln w="9525" cap="flat" cmpd="sng" algn="ctr">
        <a:solidFill>
          <a:schemeClr val="lt1">
            <a:alpha val="25000"/>
          </a:schemeClr>
        </a:solidFill>
        <a:round/>
      </a:ln>
    </cs:spPr>
  </cs:gridlineMajor>
  <cs:gridlineMinor>
    <cs:lnRef idx="0">
      <cs:styleClr val="0"/>
    </cs:lnRef>
    <cs:fillRef idx="0"/>
    <cs:effectRef idx="0"/>
    <cs:fontRef idx="minor">
      <a:schemeClr val="dk1"/>
    </cs:fontRef>
    <cs:spPr>
      <a:ln>
        <a:solidFill>
          <a:schemeClr val="lt1">
            <a:alpha val="10000"/>
          </a:schemeClr>
        </a:solidFill>
      </a:ln>
    </cs:spPr>
  </cs:gridlineMinor>
  <cs:hiLo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  <a:prstDash val="dash"/>
      </a:ln>
    </cs:spPr>
  </cs:hiLoLine>
  <cs:leader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</a:ln>
    </cs:spPr>
  </cs:leaderLine>
  <cs:legend>
    <cs:lnRef idx="0"/>
    <cs:fillRef idx="0"/>
    <cs:effectRef idx="0"/>
    <cs:fontRef idx="minor">
      <a:schemeClr val="lt1"/>
    </cs:fontRef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>
      <cs:styleClr val="0"/>
    </cs:lnRef>
    <cs:fillRef idx="0"/>
    <cs:effectRef idx="0"/>
    <cs:fontRef idx="minor">
      <a:schemeClr val="lt1"/>
    </cs:fontRef>
    <cs:spPr>
      <a:ln w="3175" cap="flat" cmpd="sng" algn="ctr">
        <a:solidFill>
          <a:schemeClr val="phClr">
            <a:lumMod val="60000"/>
            <a:lumOff val="40000"/>
          </a:schemeClr>
        </a:solidFill>
        <a:round/>
      </a:ln>
    </cs:spPr>
    <cs:defRPr sz="1197" kern="1200"/>
  </cs:seriesAxis>
  <cs:series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  <a:tint val="5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lt1"/>
    </cs:fontRef>
    <cs:defRPr sz="1995" b="1" kern="1200" cap="all" spc="100" normalizeH="0" baseline="0"/>
  </cs:title>
  <cs:trendline>
    <cs:lnRef idx="0"/>
    <cs:fillRef idx="0"/>
    <cs:effectRef idx="0"/>
    <cs:fontRef idx="minor">
      <a:schemeClr val="dk1"/>
    </cs:fontRef>
    <cs:spPr>
      <a:ln w="28575" cap="rnd">
        <a:solidFill>
          <a:schemeClr val="lt1">
            <a:alpha val="50000"/>
          </a:schemeClr>
        </a:solidFill>
        <a:round/>
      </a:ln>
    </cs:spPr>
  </cs:trendline>
  <cs:trendlineLabel>
    <cs:lnRef idx="0"/>
    <cs:fillRef idx="0"/>
    <cs:effectRef idx="0"/>
    <cs:fontRef idx="minor">
      <a:schemeClr val="lt1"/>
    </cs:fontRef>
    <cs:defRPr sz="1197" kern="1200"/>
  </cs:trendlineLabel>
  <cs:upBar>
    <cs:lnRef idx="0">
      <cs:styleClr val="0"/>
    </cs:lnRef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phClr">
            <a:lumMod val="60000"/>
            <a:lumOff val="40000"/>
          </a:schemeClr>
        </a:solidFill>
      </a:ln>
    </cs:spPr>
  </cs:upBar>
  <cs:valueAxis>
    <cs:lnRef idx="0"/>
    <cs:fillRef idx="0"/>
    <cs:effectRef idx="0"/>
    <cs:fontRef idx="minor">
      <a:schemeClr val="lt1"/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60">
  <cs:axisTitle>
    <cs:lnRef idx="0"/>
    <cs:fillRef idx="0"/>
    <cs:effectRef idx="0"/>
    <cs:fontRef idx="minor">
      <a:schemeClr val="lt1"/>
    </cs:fontRef>
    <cs:defRPr sz="1197" b="1" kern="1200"/>
  </cs:axisTitle>
  <cs:categoryAxis>
    <cs:lnRef idx="0">
      <cs:styleClr val="0"/>
    </cs:lnRef>
    <cs:fillRef idx="0"/>
    <cs:effectRef idx="0"/>
    <cs:fontRef idx="minor">
      <a:schemeClr val="lt1"/>
    </cs:fontRef>
    <cs:spPr>
      <a:ln w="3175" cap="flat" cmpd="sng" algn="ctr">
        <a:solidFill>
          <a:schemeClr val="phClr">
            <a:lumMod val="60000"/>
            <a:lumOff val="40000"/>
          </a:schemeClr>
        </a:solidFill>
        <a:round/>
      </a:ln>
    </cs:spPr>
    <cs:defRPr sz="1064" kern="1200" cap="all" spc="150" normalizeH="0" baseline="0"/>
  </cs:categoryAxis>
  <cs:chartArea>
    <cs:lnRef idx="0">
      <cs:styleClr val="0"/>
    </cs:lnRef>
    <cs:fillRef idx="0">
      <cs:styleClr val="0"/>
    </cs:fillRef>
    <cs:effectRef idx="0"/>
    <cs:fontRef idx="minor">
      <a:schemeClr val="dk1"/>
    </cs:fontRef>
    <cs:spPr>
      <a:solidFill>
        <a:schemeClr val="phClr"/>
      </a:solidFill>
      <a:ln w="9525" cap="flat" cmpd="sng" algn="ctr">
        <a:solidFill>
          <a:schemeClr val="phClr"/>
        </a:solidFill>
        <a:round/>
      </a:ln>
    </cs:spPr>
    <cs:defRPr sz="1330" kern="1200"/>
  </cs:chartArea>
  <cs:dataLabel>
    <cs:lnRef idx="0">
      <cs:styleClr val="0"/>
    </cs:lnRef>
    <cs:fillRef idx="0"/>
    <cs:effectRef idx="0"/>
    <cs:fontRef idx="minor">
      <cs:styleClr val="0"/>
    </cs:fontRef>
    <cs:defRPr sz="1197" b="1" kern="1200"/>
  </cs:dataLabel>
  <cs:dataLabelCallout>
    <cs:lnRef idx="0">
      <cs:styleClr val="0"/>
    </cs:lnRef>
    <cs:fillRef idx="0"/>
    <cs:effectRef idx="0"/>
    <cs:fontRef idx="minor">
      <cs:styleClr val="0"/>
    </cs:fontRef>
    <cs:spPr>
      <a:solidFill>
        <a:schemeClr val="lt1"/>
      </a:solidFill>
      <a:ln>
        <a:solidFill>
          <a:schemeClr val="phClr"/>
        </a:solidFill>
      </a:ln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0"/>
    </cs:lnRef>
    <cs:fillRef idx="0"/>
    <cs:effectRef idx="0"/>
    <cs:fontRef idx="minor">
      <a:schemeClr val="dk1"/>
    </cs:fontRef>
    <cs:spPr>
      <a:solidFill>
        <a:schemeClr val="lt1"/>
      </a:solidFill>
      <a:ln w="19050">
        <a:solidFill>
          <a:schemeClr val="phClr"/>
        </a:solidFill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>
      <cs:styleClr val="auto"/>
    </cs:effectRef>
    <cs:fontRef idx="minor">
      <a:schemeClr val="dk1"/>
    </cs:fontRef>
    <cs:spPr>
      <a:ln w="34925" cap="rnd">
        <a:solidFill>
          <a:schemeClr val="lt1"/>
        </a:solidFill>
        <a:round/>
      </a:ln>
      <a:effectLst>
        <a:outerShdw dist="25400" dir="2700000" algn="tl" rotWithShape="0">
          <a:schemeClr val="phClr"/>
        </a:outerShdw>
      </a:effectLst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22225">
        <a:solidFill>
          <a:schemeClr val="lt1"/>
        </a:solidFill>
        <a:round/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>
      <cs:styleClr val="0"/>
    </cs:lnRef>
    <cs:fillRef idx="0"/>
    <cs:effectRef idx="0"/>
    <cs:fontRef idx="minor">
      <a:schemeClr val="lt1"/>
    </cs:fontRef>
    <cs:spPr>
      <a:ln w="9525">
        <a:solidFill>
          <a:schemeClr val="phClr">
            <a:lumMod val="60000"/>
            <a:lumOff val="40000"/>
          </a:schemeClr>
        </a:solidFill>
      </a:ln>
    </cs:spPr>
    <cs:defRPr sz="1197" kern="1200"/>
  </cs:dataTable>
  <cs:downBar>
    <cs:lnRef idx="0">
      <cs:styleClr val="0"/>
    </cs:lnRef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phClr">
            <a:lumMod val="60000"/>
            <a:lumOff val="40000"/>
          </a:schemeClr>
        </a:solidFill>
      </a:ln>
    </cs:spPr>
  </cs:downBar>
  <cs:drop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  <a:prstDash val="dash"/>
      </a:ln>
    </cs:spPr>
  </cs:dropLine>
  <cs:errorBar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  <a:round/>
      </a:ln>
      <a:effectLst>
        <a:glow rad="25400">
          <a:schemeClr val="lt1"/>
        </a:glow>
      </a:effectLst>
    </cs:spPr>
  </cs:errorBar>
  <cs:floor>
    <cs:lnRef idx="0"/>
    <cs:fillRef idx="0"/>
    <cs:effectRef idx="0"/>
    <cs:fontRef idx="minor">
      <a:schemeClr val="dk1"/>
    </cs:fontRef>
  </cs:floor>
  <cs:gridlineMajor>
    <cs:lnRef idx="0">
      <cs:styleClr val="0"/>
    </cs:lnRef>
    <cs:fillRef idx="0"/>
    <cs:effectRef idx="0"/>
    <cs:fontRef idx="minor">
      <a:schemeClr val="dk1"/>
    </cs:fontRef>
    <cs:spPr>
      <a:ln w="9525" cap="flat" cmpd="sng" algn="ctr">
        <a:solidFill>
          <a:schemeClr val="lt1">
            <a:alpha val="25000"/>
          </a:schemeClr>
        </a:solidFill>
        <a:round/>
      </a:ln>
    </cs:spPr>
  </cs:gridlineMajor>
  <cs:gridlineMinor>
    <cs:lnRef idx="0">
      <cs:styleClr val="0"/>
    </cs:lnRef>
    <cs:fillRef idx="0"/>
    <cs:effectRef idx="0"/>
    <cs:fontRef idx="minor">
      <a:schemeClr val="dk1"/>
    </cs:fontRef>
    <cs:spPr>
      <a:ln>
        <a:solidFill>
          <a:schemeClr val="lt1">
            <a:alpha val="10000"/>
          </a:schemeClr>
        </a:solidFill>
      </a:ln>
    </cs:spPr>
  </cs:gridlineMinor>
  <cs:hiLo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  <a:prstDash val="dash"/>
      </a:ln>
    </cs:spPr>
  </cs:hiLoLine>
  <cs:leader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</a:ln>
    </cs:spPr>
  </cs:leaderLine>
  <cs:legend>
    <cs:lnRef idx="0"/>
    <cs:fillRef idx="0"/>
    <cs:effectRef idx="0"/>
    <cs:fontRef idx="minor">
      <a:schemeClr val="lt1"/>
    </cs:fontRef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>
      <cs:styleClr val="0"/>
    </cs:lnRef>
    <cs:fillRef idx="0"/>
    <cs:effectRef idx="0"/>
    <cs:fontRef idx="minor">
      <a:schemeClr val="lt1"/>
    </cs:fontRef>
    <cs:spPr>
      <a:ln w="3175" cap="flat" cmpd="sng" algn="ctr">
        <a:solidFill>
          <a:schemeClr val="phClr">
            <a:lumMod val="60000"/>
            <a:lumOff val="40000"/>
          </a:schemeClr>
        </a:solidFill>
        <a:round/>
      </a:ln>
    </cs:spPr>
    <cs:defRPr sz="1197" kern="1200"/>
  </cs:seriesAxis>
  <cs:series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  <a:tint val="5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lt1"/>
    </cs:fontRef>
    <cs:defRPr sz="1995" b="1" kern="1200" cap="all" spc="100" normalizeH="0" baseline="0"/>
  </cs:title>
  <cs:trendline>
    <cs:lnRef idx="0"/>
    <cs:fillRef idx="0"/>
    <cs:effectRef idx="0"/>
    <cs:fontRef idx="minor">
      <a:schemeClr val="dk1"/>
    </cs:fontRef>
    <cs:spPr>
      <a:ln w="28575" cap="rnd">
        <a:solidFill>
          <a:schemeClr val="lt1">
            <a:alpha val="50000"/>
          </a:schemeClr>
        </a:solidFill>
        <a:round/>
      </a:ln>
    </cs:spPr>
  </cs:trendline>
  <cs:trendlineLabel>
    <cs:lnRef idx="0"/>
    <cs:fillRef idx="0"/>
    <cs:effectRef idx="0"/>
    <cs:fontRef idx="minor">
      <a:schemeClr val="lt1"/>
    </cs:fontRef>
    <cs:defRPr sz="1197" kern="1200"/>
  </cs:trendlineLabel>
  <cs:upBar>
    <cs:lnRef idx="0">
      <cs:styleClr val="0"/>
    </cs:lnRef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phClr">
            <a:lumMod val="60000"/>
            <a:lumOff val="40000"/>
          </a:schemeClr>
        </a:solidFill>
      </a:ln>
    </cs:spPr>
  </cs:upBar>
  <cs:valueAxis>
    <cs:lnRef idx="0"/>
    <cs:fillRef idx="0"/>
    <cs:effectRef idx="0"/>
    <cs:fontRef idx="minor">
      <a:schemeClr val="lt1"/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60">
  <cs:axisTitle>
    <cs:lnRef idx="0"/>
    <cs:fillRef idx="0"/>
    <cs:effectRef idx="0"/>
    <cs:fontRef idx="minor">
      <a:schemeClr val="lt1"/>
    </cs:fontRef>
    <cs:defRPr sz="1197" b="1" kern="1200"/>
  </cs:axisTitle>
  <cs:categoryAxis>
    <cs:lnRef idx="0">
      <cs:styleClr val="0"/>
    </cs:lnRef>
    <cs:fillRef idx="0"/>
    <cs:effectRef idx="0"/>
    <cs:fontRef idx="minor">
      <a:schemeClr val="lt1"/>
    </cs:fontRef>
    <cs:spPr>
      <a:ln w="3175" cap="flat" cmpd="sng" algn="ctr">
        <a:solidFill>
          <a:schemeClr val="phClr">
            <a:lumMod val="60000"/>
            <a:lumOff val="40000"/>
          </a:schemeClr>
        </a:solidFill>
        <a:round/>
      </a:ln>
    </cs:spPr>
    <cs:defRPr sz="1064" kern="1200" cap="all" spc="150" normalizeH="0" baseline="0"/>
  </cs:categoryAxis>
  <cs:chartArea>
    <cs:lnRef idx="0">
      <cs:styleClr val="0"/>
    </cs:lnRef>
    <cs:fillRef idx="0">
      <cs:styleClr val="0"/>
    </cs:fillRef>
    <cs:effectRef idx="0"/>
    <cs:fontRef idx="minor">
      <a:schemeClr val="dk1"/>
    </cs:fontRef>
    <cs:spPr>
      <a:solidFill>
        <a:schemeClr val="phClr"/>
      </a:solidFill>
      <a:ln w="9525" cap="flat" cmpd="sng" algn="ctr">
        <a:solidFill>
          <a:schemeClr val="phClr"/>
        </a:solidFill>
        <a:round/>
      </a:ln>
    </cs:spPr>
    <cs:defRPr sz="1330" kern="1200"/>
  </cs:chartArea>
  <cs:dataLabel>
    <cs:lnRef idx="0">
      <cs:styleClr val="0"/>
    </cs:lnRef>
    <cs:fillRef idx="0"/>
    <cs:effectRef idx="0"/>
    <cs:fontRef idx="minor">
      <cs:styleClr val="0"/>
    </cs:fontRef>
    <cs:defRPr sz="1197" b="1" kern="1200"/>
  </cs:dataLabel>
  <cs:dataLabelCallout>
    <cs:lnRef idx="0">
      <cs:styleClr val="0"/>
    </cs:lnRef>
    <cs:fillRef idx="0"/>
    <cs:effectRef idx="0"/>
    <cs:fontRef idx="minor">
      <cs:styleClr val="0"/>
    </cs:fontRef>
    <cs:spPr>
      <a:solidFill>
        <a:schemeClr val="lt1"/>
      </a:solidFill>
      <a:ln>
        <a:solidFill>
          <a:schemeClr val="phClr"/>
        </a:solidFill>
      </a:ln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0"/>
    </cs:lnRef>
    <cs:fillRef idx="0"/>
    <cs:effectRef idx="0"/>
    <cs:fontRef idx="minor">
      <a:schemeClr val="dk1"/>
    </cs:fontRef>
    <cs:spPr>
      <a:solidFill>
        <a:schemeClr val="lt1"/>
      </a:solidFill>
      <a:ln w="19050">
        <a:solidFill>
          <a:schemeClr val="phClr"/>
        </a:solidFill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>
      <cs:styleClr val="auto"/>
    </cs:effectRef>
    <cs:fontRef idx="minor">
      <a:schemeClr val="dk1"/>
    </cs:fontRef>
    <cs:spPr>
      <a:ln w="34925" cap="rnd">
        <a:solidFill>
          <a:schemeClr val="lt1"/>
        </a:solidFill>
        <a:round/>
      </a:ln>
      <a:effectLst>
        <a:outerShdw dist="25400" dir="2700000" algn="tl" rotWithShape="0">
          <a:schemeClr val="phClr"/>
        </a:outerShdw>
      </a:effectLst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22225">
        <a:solidFill>
          <a:schemeClr val="lt1"/>
        </a:solidFill>
        <a:round/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>
      <cs:styleClr val="0"/>
    </cs:lnRef>
    <cs:fillRef idx="0"/>
    <cs:effectRef idx="0"/>
    <cs:fontRef idx="minor">
      <a:schemeClr val="lt1"/>
    </cs:fontRef>
    <cs:spPr>
      <a:ln w="9525">
        <a:solidFill>
          <a:schemeClr val="phClr">
            <a:lumMod val="60000"/>
            <a:lumOff val="40000"/>
          </a:schemeClr>
        </a:solidFill>
      </a:ln>
    </cs:spPr>
    <cs:defRPr sz="1197" kern="1200"/>
  </cs:dataTable>
  <cs:downBar>
    <cs:lnRef idx="0">
      <cs:styleClr val="0"/>
    </cs:lnRef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phClr">
            <a:lumMod val="60000"/>
            <a:lumOff val="40000"/>
          </a:schemeClr>
        </a:solidFill>
      </a:ln>
    </cs:spPr>
  </cs:downBar>
  <cs:drop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  <a:prstDash val="dash"/>
      </a:ln>
    </cs:spPr>
  </cs:dropLine>
  <cs:errorBar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  <a:round/>
      </a:ln>
      <a:effectLst>
        <a:glow rad="25400">
          <a:schemeClr val="lt1"/>
        </a:glow>
      </a:effectLst>
    </cs:spPr>
  </cs:errorBar>
  <cs:floor>
    <cs:lnRef idx="0"/>
    <cs:fillRef idx="0"/>
    <cs:effectRef idx="0"/>
    <cs:fontRef idx="minor">
      <a:schemeClr val="dk1"/>
    </cs:fontRef>
  </cs:floor>
  <cs:gridlineMajor>
    <cs:lnRef idx="0">
      <cs:styleClr val="0"/>
    </cs:lnRef>
    <cs:fillRef idx="0"/>
    <cs:effectRef idx="0"/>
    <cs:fontRef idx="minor">
      <a:schemeClr val="dk1"/>
    </cs:fontRef>
    <cs:spPr>
      <a:ln w="9525" cap="flat" cmpd="sng" algn="ctr">
        <a:solidFill>
          <a:schemeClr val="lt1">
            <a:alpha val="25000"/>
          </a:schemeClr>
        </a:solidFill>
        <a:round/>
      </a:ln>
    </cs:spPr>
  </cs:gridlineMajor>
  <cs:gridlineMinor>
    <cs:lnRef idx="0">
      <cs:styleClr val="0"/>
    </cs:lnRef>
    <cs:fillRef idx="0"/>
    <cs:effectRef idx="0"/>
    <cs:fontRef idx="minor">
      <a:schemeClr val="dk1"/>
    </cs:fontRef>
    <cs:spPr>
      <a:ln>
        <a:solidFill>
          <a:schemeClr val="lt1">
            <a:alpha val="10000"/>
          </a:schemeClr>
        </a:solidFill>
      </a:ln>
    </cs:spPr>
  </cs:gridlineMinor>
  <cs:hiLo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  <a:prstDash val="dash"/>
      </a:ln>
    </cs:spPr>
  </cs:hiLoLine>
  <cs:leader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</a:ln>
    </cs:spPr>
  </cs:leaderLine>
  <cs:legend>
    <cs:lnRef idx="0"/>
    <cs:fillRef idx="0"/>
    <cs:effectRef idx="0"/>
    <cs:fontRef idx="minor">
      <a:schemeClr val="lt1"/>
    </cs:fontRef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>
      <cs:styleClr val="0"/>
    </cs:lnRef>
    <cs:fillRef idx="0"/>
    <cs:effectRef idx="0"/>
    <cs:fontRef idx="minor">
      <a:schemeClr val="lt1"/>
    </cs:fontRef>
    <cs:spPr>
      <a:ln w="3175" cap="flat" cmpd="sng" algn="ctr">
        <a:solidFill>
          <a:schemeClr val="phClr">
            <a:lumMod val="60000"/>
            <a:lumOff val="40000"/>
          </a:schemeClr>
        </a:solidFill>
        <a:round/>
      </a:ln>
    </cs:spPr>
    <cs:defRPr sz="1197" kern="1200"/>
  </cs:seriesAxis>
  <cs:series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  <a:tint val="5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lt1"/>
    </cs:fontRef>
    <cs:defRPr sz="1995" b="1" kern="1200" cap="all" spc="100" normalizeH="0" baseline="0"/>
  </cs:title>
  <cs:trendline>
    <cs:lnRef idx="0"/>
    <cs:fillRef idx="0"/>
    <cs:effectRef idx="0"/>
    <cs:fontRef idx="minor">
      <a:schemeClr val="dk1"/>
    </cs:fontRef>
    <cs:spPr>
      <a:ln w="28575" cap="rnd">
        <a:solidFill>
          <a:schemeClr val="lt1">
            <a:alpha val="50000"/>
          </a:schemeClr>
        </a:solidFill>
        <a:round/>
      </a:ln>
    </cs:spPr>
  </cs:trendline>
  <cs:trendlineLabel>
    <cs:lnRef idx="0"/>
    <cs:fillRef idx="0"/>
    <cs:effectRef idx="0"/>
    <cs:fontRef idx="minor">
      <a:schemeClr val="lt1"/>
    </cs:fontRef>
    <cs:defRPr sz="1197" kern="1200"/>
  </cs:trendlineLabel>
  <cs:upBar>
    <cs:lnRef idx="0">
      <cs:styleClr val="0"/>
    </cs:lnRef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phClr">
            <a:lumMod val="60000"/>
            <a:lumOff val="40000"/>
          </a:schemeClr>
        </a:solidFill>
      </a:ln>
    </cs:spPr>
  </cs:upBar>
  <cs:valueAxis>
    <cs:lnRef idx="0"/>
    <cs:fillRef idx="0"/>
    <cs:effectRef idx="0"/>
    <cs:fontRef idx="minor">
      <a:schemeClr val="lt1"/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60">
  <cs:axisTitle>
    <cs:lnRef idx="0"/>
    <cs:fillRef idx="0"/>
    <cs:effectRef idx="0"/>
    <cs:fontRef idx="minor">
      <a:schemeClr val="lt1"/>
    </cs:fontRef>
    <cs:defRPr sz="1197" b="1" kern="1200"/>
  </cs:axisTitle>
  <cs:categoryAxis>
    <cs:lnRef idx="0">
      <cs:styleClr val="0"/>
    </cs:lnRef>
    <cs:fillRef idx="0"/>
    <cs:effectRef idx="0"/>
    <cs:fontRef idx="minor">
      <a:schemeClr val="lt1"/>
    </cs:fontRef>
    <cs:spPr>
      <a:ln w="3175" cap="flat" cmpd="sng" algn="ctr">
        <a:solidFill>
          <a:schemeClr val="phClr">
            <a:lumMod val="60000"/>
            <a:lumOff val="40000"/>
          </a:schemeClr>
        </a:solidFill>
        <a:round/>
      </a:ln>
    </cs:spPr>
    <cs:defRPr sz="1064" kern="1200" cap="all" spc="150" normalizeH="0" baseline="0"/>
  </cs:categoryAxis>
  <cs:chartArea>
    <cs:lnRef idx="0">
      <cs:styleClr val="0"/>
    </cs:lnRef>
    <cs:fillRef idx="0">
      <cs:styleClr val="0"/>
    </cs:fillRef>
    <cs:effectRef idx="0"/>
    <cs:fontRef idx="minor">
      <a:schemeClr val="dk1"/>
    </cs:fontRef>
    <cs:spPr>
      <a:solidFill>
        <a:schemeClr val="phClr"/>
      </a:solidFill>
      <a:ln w="9525" cap="flat" cmpd="sng" algn="ctr">
        <a:solidFill>
          <a:schemeClr val="phClr"/>
        </a:solidFill>
        <a:round/>
      </a:ln>
    </cs:spPr>
    <cs:defRPr sz="1330" kern="1200"/>
  </cs:chartArea>
  <cs:dataLabel>
    <cs:lnRef idx="0">
      <cs:styleClr val="0"/>
    </cs:lnRef>
    <cs:fillRef idx="0"/>
    <cs:effectRef idx="0"/>
    <cs:fontRef idx="minor">
      <cs:styleClr val="0"/>
    </cs:fontRef>
    <cs:defRPr sz="1197" b="1" kern="1200"/>
  </cs:dataLabel>
  <cs:dataLabelCallout>
    <cs:lnRef idx="0">
      <cs:styleClr val="0"/>
    </cs:lnRef>
    <cs:fillRef idx="0"/>
    <cs:effectRef idx="0"/>
    <cs:fontRef idx="minor">
      <cs:styleClr val="0"/>
    </cs:fontRef>
    <cs:spPr>
      <a:solidFill>
        <a:schemeClr val="lt1"/>
      </a:solidFill>
      <a:ln>
        <a:solidFill>
          <a:schemeClr val="phClr"/>
        </a:solidFill>
      </a:ln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0"/>
    </cs:lnRef>
    <cs:fillRef idx="0"/>
    <cs:effectRef idx="0"/>
    <cs:fontRef idx="minor">
      <a:schemeClr val="dk1"/>
    </cs:fontRef>
    <cs:spPr>
      <a:solidFill>
        <a:schemeClr val="lt1"/>
      </a:solidFill>
      <a:ln w="19050">
        <a:solidFill>
          <a:schemeClr val="phClr"/>
        </a:solidFill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>
      <cs:styleClr val="auto"/>
    </cs:effectRef>
    <cs:fontRef idx="minor">
      <a:schemeClr val="dk1"/>
    </cs:fontRef>
    <cs:spPr>
      <a:ln w="34925" cap="rnd">
        <a:solidFill>
          <a:schemeClr val="lt1"/>
        </a:solidFill>
        <a:round/>
      </a:ln>
      <a:effectLst>
        <a:outerShdw dist="25400" dir="2700000" algn="tl" rotWithShape="0">
          <a:schemeClr val="phClr"/>
        </a:outerShdw>
      </a:effectLst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22225">
        <a:solidFill>
          <a:schemeClr val="lt1"/>
        </a:solidFill>
        <a:round/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>
      <cs:styleClr val="0"/>
    </cs:lnRef>
    <cs:fillRef idx="0"/>
    <cs:effectRef idx="0"/>
    <cs:fontRef idx="minor">
      <a:schemeClr val="lt1"/>
    </cs:fontRef>
    <cs:spPr>
      <a:ln w="9525">
        <a:solidFill>
          <a:schemeClr val="phClr">
            <a:lumMod val="60000"/>
            <a:lumOff val="40000"/>
          </a:schemeClr>
        </a:solidFill>
      </a:ln>
    </cs:spPr>
    <cs:defRPr sz="1197" kern="1200"/>
  </cs:dataTable>
  <cs:downBar>
    <cs:lnRef idx="0">
      <cs:styleClr val="0"/>
    </cs:lnRef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phClr">
            <a:lumMod val="60000"/>
            <a:lumOff val="40000"/>
          </a:schemeClr>
        </a:solidFill>
      </a:ln>
    </cs:spPr>
  </cs:downBar>
  <cs:drop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  <a:prstDash val="dash"/>
      </a:ln>
    </cs:spPr>
  </cs:dropLine>
  <cs:errorBar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  <a:round/>
      </a:ln>
      <a:effectLst>
        <a:glow rad="25400">
          <a:schemeClr val="lt1"/>
        </a:glow>
      </a:effectLst>
    </cs:spPr>
  </cs:errorBar>
  <cs:floor>
    <cs:lnRef idx="0"/>
    <cs:fillRef idx="0"/>
    <cs:effectRef idx="0"/>
    <cs:fontRef idx="minor">
      <a:schemeClr val="dk1"/>
    </cs:fontRef>
  </cs:floor>
  <cs:gridlineMajor>
    <cs:lnRef idx="0">
      <cs:styleClr val="0"/>
    </cs:lnRef>
    <cs:fillRef idx="0"/>
    <cs:effectRef idx="0"/>
    <cs:fontRef idx="minor">
      <a:schemeClr val="dk1"/>
    </cs:fontRef>
    <cs:spPr>
      <a:ln w="9525" cap="flat" cmpd="sng" algn="ctr">
        <a:solidFill>
          <a:schemeClr val="lt1">
            <a:alpha val="25000"/>
          </a:schemeClr>
        </a:solidFill>
        <a:round/>
      </a:ln>
    </cs:spPr>
  </cs:gridlineMajor>
  <cs:gridlineMinor>
    <cs:lnRef idx="0">
      <cs:styleClr val="0"/>
    </cs:lnRef>
    <cs:fillRef idx="0"/>
    <cs:effectRef idx="0"/>
    <cs:fontRef idx="minor">
      <a:schemeClr val="dk1"/>
    </cs:fontRef>
    <cs:spPr>
      <a:ln>
        <a:solidFill>
          <a:schemeClr val="lt1">
            <a:alpha val="10000"/>
          </a:schemeClr>
        </a:solidFill>
      </a:ln>
    </cs:spPr>
  </cs:gridlineMinor>
  <cs:hiLo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  <a:prstDash val="dash"/>
      </a:ln>
    </cs:spPr>
  </cs:hiLoLine>
  <cs:leader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</a:ln>
    </cs:spPr>
  </cs:leaderLine>
  <cs:legend>
    <cs:lnRef idx="0"/>
    <cs:fillRef idx="0"/>
    <cs:effectRef idx="0"/>
    <cs:fontRef idx="minor">
      <a:schemeClr val="lt1"/>
    </cs:fontRef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>
      <cs:styleClr val="0"/>
    </cs:lnRef>
    <cs:fillRef idx="0"/>
    <cs:effectRef idx="0"/>
    <cs:fontRef idx="minor">
      <a:schemeClr val="lt1"/>
    </cs:fontRef>
    <cs:spPr>
      <a:ln w="3175" cap="flat" cmpd="sng" algn="ctr">
        <a:solidFill>
          <a:schemeClr val="phClr">
            <a:lumMod val="60000"/>
            <a:lumOff val="40000"/>
          </a:schemeClr>
        </a:solidFill>
        <a:round/>
      </a:ln>
    </cs:spPr>
    <cs:defRPr sz="1197" kern="1200"/>
  </cs:seriesAxis>
  <cs:series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  <a:tint val="5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lt1"/>
    </cs:fontRef>
    <cs:defRPr sz="1995" b="1" kern="1200" cap="all" spc="100" normalizeH="0" baseline="0"/>
  </cs:title>
  <cs:trendline>
    <cs:lnRef idx="0"/>
    <cs:fillRef idx="0"/>
    <cs:effectRef idx="0"/>
    <cs:fontRef idx="minor">
      <a:schemeClr val="dk1"/>
    </cs:fontRef>
    <cs:spPr>
      <a:ln w="28575" cap="rnd">
        <a:solidFill>
          <a:schemeClr val="lt1">
            <a:alpha val="50000"/>
          </a:schemeClr>
        </a:solidFill>
        <a:round/>
      </a:ln>
    </cs:spPr>
  </cs:trendline>
  <cs:trendlineLabel>
    <cs:lnRef idx="0"/>
    <cs:fillRef idx="0"/>
    <cs:effectRef idx="0"/>
    <cs:fontRef idx="minor">
      <a:schemeClr val="lt1"/>
    </cs:fontRef>
    <cs:defRPr sz="1197" kern="1200"/>
  </cs:trendlineLabel>
  <cs:upBar>
    <cs:lnRef idx="0">
      <cs:styleClr val="0"/>
    </cs:lnRef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phClr">
            <a:lumMod val="60000"/>
            <a:lumOff val="40000"/>
          </a:schemeClr>
        </a:solidFill>
      </a:ln>
    </cs:spPr>
  </cs:upBar>
  <cs:valueAxis>
    <cs:lnRef idx="0"/>
    <cs:fillRef idx="0"/>
    <cs:effectRef idx="0"/>
    <cs:fontRef idx="minor">
      <a:schemeClr val="lt1"/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60">
  <cs:axisTitle>
    <cs:lnRef idx="0"/>
    <cs:fillRef idx="0"/>
    <cs:effectRef idx="0"/>
    <cs:fontRef idx="minor">
      <a:schemeClr val="lt1"/>
    </cs:fontRef>
    <cs:defRPr sz="1197" b="1" kern="1200"/>
  </cs:axisTitle>
  <cs:categoryAxis>
    <cs:lnRef idx="0">
      <cs:styleClr val="0"/>
    </cs:lnRef>
    <cs:fillRef idx="0"/>
    <cs:effectRef idx="0"/>
    <cs:fontRef idx="minor">
      <a:schemeClr val="lt1"/>
    </cs:fontRef>
    <cs:spPr>
      <a:ln w="3175" cap="flat" cmpd="sng" algn="ctr">
        <a:solidFill>
          <a:schemeClr val="phClr">
            <a:lumMod val="60000"/>
            <a:lumOff val="40000"/>
          </a:schemeClr>
        </a:solidFill>
        <a:round/>
      </a:ln>
    </cs:spPr>
    <cs:defRPr sz="1064" kern="1200" cap="all" spc="150" normalizeH="0" baseline="0"/>
  </cs:categoryAxis>
  <cs:chartArea>
    <cs:lnRef idx="0">
      <cs:styleClr val="0"/>
    </cs:lnRef>
    <cs:fillRef idx="0">
      <cs:styleClr val="0"/>
    </cs:fillRef>
    <cs:effectRef idx="0"/>
    <cs:fontRef idx="minor">
      <a:schemeClr val="dk1"/>
    </cs:fontRef>
    <cs:spPr>
      <a:solidFill>
        <a:schemeClr val="phClr"/>
      </a:solidFill>
      <a:ln w="9525" cap="flat" cmpd="sng" algn="ctr">
        <a:solidFill>
          <a:schemeClr val="phClr"/>
        </a:solidFill>
        <a:round/>
      </a:ln>
    </cs:spPr>
    <cs:defRPr sz="1330" kern="1200"/>
  </cs:chartArea>
  <cs:dataLabel>
    <cs:lnRef idx="0">
      <cs:styleClr val="0"/>
    </cs:lnRef>
    <cs:fillRef idx="0"/>
    <cs:effectRef idx="0"/>
    <cs:fontRef idx="minor">
      <cs:styleClr val="0"/>
    </cs:fontRef>
    <cs:defRPr sz="1197" b="1" kern="1200"/>
  </cs:dataLabel>
  <cs:dataLabelCallout>
    <cs:lnRef idx="0">
      <cs:styleClr val="0"/>
    </cs:lnRef>
    <cs:fillRef idx="0"/>
    <cs:effectRef idx="0"/>
    <cs:fontRef idx="minor">
      <cs:styleClr val="0"/>
    </cs:fontRef>
    <cs:spPr>
      <a:solidFill>
        <a:schemeClr val="lt1"/>
      </a:solidFill>
      <a:ln>
        <a:solidFill>
          <a:schemeClr val="phClr"/>
        </a:solidFill>
      </a:ln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0"/>
    </cs:lnRef>
    <cs:fillRef idx="0"/>
    <cs:effectRef idx="0"/>
    <cs:fontRef idx="minor">
      <a:schemeClr val="dk1"/>
    </cs:fontRef>
    <cs:spPr>
      <a:solidFill>
        <a:schemeClr val="lt1"/>
      </a:solidFill>
      <a:ln w="19050">
        <a:solidFill>
          <a:schemeClr val="phClr"/>
        </a:solidFill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>
      <cs:styleClr val="auto"/>
    </cs:effectRef>
    <cs:fontRef idx="minor">
      <a:schemeClr val="dk1"/>
    </cs:fontRef>
    <cs:spPr>
      <a:ln w="34925" cap="rnd">
        <a:solidFill>
          <a:schemeClr val="lt1"/>
        </a:solidFill>
        <a:round/>
      </a:ln>
      <a:effectLst>
        <a:outerShdw dist="25400" dir="2700000" algn="tl" rotWithShape="0">
          <a:schemeClr val="phClr"/>
        </a:outerShdw>
      </a:effectLst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22225">
        <a:solidFill>
          <a:schemeClr val="lt1"/>
        </a:solidFill>
        <a:round/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>
      <cs:styleClr val="0"/>
    </cs:lnRef>
    <cs:fillRef idx="0"/>
    <cs:effectRef idx="0"/>
    <cs:fontRef idx="minor">
      <a:schemeClr val="lt1"/>
    </cs:fontRef>
    <cs:spPr>
      <a:ln w="9525">
        <a:solidFill>
          <a:schemeClr val="phClr">
            <a:lumMod val="60000"/>
            <a:lumOff val="40000"/>
          </a:schemeClr>
        </a:solidFill>
      </a:ln>
    </cs:spPr>
    <cs:defRPr sz="1197" kern="1200"/>
  </cs:dataTable>
  <cs:downBar>
    <cs:lnRef idx="0">
      <cs:styleClr val="0"/>
    </cs:lnRef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phClr">
            <a:lumMod val="60000"/>
            <a:lumOff val="40000"/>
          </a:schemeClr>
        </a:solidFill>
      </a:ln>
    </cs:spPr>
  </cs:downBar>
  <cs:drop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  <a:prstDash val="dash"/>
      </a:ln>
    </cs:spPr>
  </cs:dropLine>
  <cs:errorBar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  <a:round/>
      </a:ln>
      <a:effectLst>
        <a:glow rad="25400">
          <a:schemeClr val="lt1"/>
        </a:glow>
      </a:effectLst>
    </cs:spPr>
  </cs:errorBar>
  <cs:floor>
    <cs:lnRef idx="0"/>
    <cs:fillRef idx="0"/>
    <cs:effectRef idx="0"/>
    <cs:fontRef idx="minor">
      <a:schemeClr val="dk1"/>
    </cs:fontRef>
  </cs:floor>
  <cs:gridlineMajor>
    <cs:lnRef idx="0">
      <cs:styleClr val="0"/>
    </cs:lnRef>
    <cs:fillRef idx="0"/>
    <cs:effectRef idx="0"/>
    <cs:fontRef idx="minor">
      <a:schemeClr val="dk1"/>
    </cs:fontRef>
    <cs:spPr>
      <a:ln w="9525" cap="flat" cmpd="sng" algn="ctr">
        <a:solidFill>
          <a:schemeClr val="lt1">
            <a:alpha val="25000"/>
          </a:schemeClr>
        </a:solidFill>
        <a:round/>
      </a:ln>
    </cs:spPr>
  </cs:gridlineMajor>
  <cs:gridlineMinor>
    <cs:lnRef idx="0">
      <cs:styleClr val="0"/>
    </cs:lnRef>
    <cs:fillRef idx="0"/>
    <cs:effectRef idx="0"/>
    <cs:fontRef idx="minor">
      <a:schemeClr val="dk1"/>
    </cs:fontRef>
    <cs:spPr>
      <a:ln>
        <a:solidFill>
          <a:schemeClr val="lt1">
            <a:alpha val="10000"/>
          </a:schemeClr>
        </a:solidFill>
      </a:ln>
    </cs:spPr>
  </cs:gridlineMinor>
  <cs:hiLo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  <a:prstDash val="dash"/>
      </a:ln>
    </cs:spPr>
  </cs:hiLoLine>
  <cs:leader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</a:ln>
    </cs:spPr>
  </cs:leaderLine>
  <cs:legend>
    <cs:lnRef idx="0"/>
    <cs:fillRef idx="0"/>
    <cs:effectRef idx="0"/>
    <cs:fontRef idx="minor">
      <a:schemeClr val="lt1"/>
    </cs:fontRef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>
      <cs:styleClr val="0"/>
    </cs:lnRef>
    <cs:fillRef idx="0"/>
    <cs:effectRef idx="0"/>
    <cs:fontRef idx="minor">
      <a:schemeClr val="lt1"/>
    </cs:fontRef>
    <cs:spPr>
      <a:ln w="3175" cap="flat" cmpd="sng" algn="ctr">
        <a:solidFill>
          <a:schemeClr val="phClr">
            <a:lumMod val="60000"/>
            <a:lumOff val="40000"/>
          </a:schemeClr>
        </a:solidFill>
        <a:round/>
      </a:ln>
    </cs:spPr>
    <cs:defRPr sz="1197" kern="1200"/>
  </cs:seriesAxis>
  <cs:series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  <a:tint val="5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lt1"/>
    </cs:fontRef>
    <cs:defRPr sz="1995" b="1" kern="1200" cap="all" spc="100" normalizeH="0" baseline="0"/>
  </cs:title>
  <cs:trendline>
    <cs:lnRef idx="0"/>
    <cs:fillRef idx="0"/>
    <cs:effectRef idx="0"/>
    <cs:fontRef idx="minor">
      <a:schemeClr val="dk1"/>
    </cs:fontRef>
    <cs:spPr>
      <a:ln w="28575" cap="rnd">
        <a:solidFill>
          <a:schemeClr val="lt1">
            <a:alpha val="50000"/>
          </a:schemeClr>
        </a:solidFill>
        <a:round/>
      </a:ln>
    </cs:spPr>
  </cs:trendline>
  <cs:trendlineLabel>
    <cs:lnRef idx="0"/>
    <cs:fillRef idx="0"/>
    <cs:effectRef idx="0"/>
    <cs:fontRef idx="minor">
      <a:schemeClr val="lt1"/>
    </cs:fontRef>
    <cs:defRPr sz="1197" kern="1200"/>
  </cs:trendlineLabel>
  <cs:upBar>
    <cs:lnRef idx="0">
      <cs:styleClr val="0"/>
    </cs:lnRef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phClr">
            <a:lumMod val="60000"/>
            <a:lumOff val="40000"/>
          </a:schemeClr>
        </a:solidFill>
      </a:ln>
    </cs:spPr>
  </cs:upBar>
  <cs:valueAxis>
    <cs:lnRef idx="0"/>
    <cs:fillRef idx="0"/>
    <cs:effectRef idx="0"/>
    <cs:fontRef idx="minor">
      <a:schemeClr val="lt1"/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260">
  <cs:axisTitle>
    <cs:lnRef idx="0"/>
    <cs:fillRef idx="0"/>
    <cs:effectRef idx="0"/>
    <cs:fontRef idx="minor">
      <a:schemeClr val="lt1"/>
    </cs:fontRef>
    <cs:defRPr sz="1197" b="1" kern="1200"/>
  </cs:axisTitle>
  <cs:categoryAxis>
    <cs:lnRef idx="0">
      <cs:styleClr val="0"/>
    </cs:lnRef>
    <cs:fillRef idx="0"/>
    <cs:effectRef idx="0"/>
    <cs:fontRef idx="minor">
      <a:schemeClr val="lt1"/>
    </cs:fontRef>
    <cs:spPr>
      <a:ln w="3175" cap="flat" cmpd="sng" algn="ctr">
        <a:solidFill>
          <a:schemeClr val="phClr">
            <a:lumMod val="60000"/>
            <a:lumOff val="40000"/>
          </a:schemeClr>
        </a:solidFill>
        <a:round/>
      </a:ln>
    </cs:spPr>
    <cs:defRPr sz="1064" kern="1200" cap="all" spc="150" normalizeH="0" baseline="0"/>
  </cs:categoryAxis>
  <cs:chartArea>
    <cs:lnRef idx="0">
      <cs:styleClr val="0"/>
    </cs:lnRef>
    <cs:fillRef idx="0">
      <cs:styleClr val="0"/>
    </cs:fillRef>
    <cs:effectRef idx="0"/>
    <cs:fontRef idx="minor">
      <a:schemeClr val="dk1"/>
    </cs:fontRef>
    <cs:spPr>
      <a:solidFill>
        <a:schemeClr val="phClr"/>
      </a:solidFill>
      <a:ln w="9525" cap="flat" cmpd="sng" algn="ctr">
        <a:solidFill>
          <a:schemeClr val="phClr"/>
        </a:solidFill>
        <a:round/>
      </a:ln>
    </cs:spPr>
    <cs:defRPr sz="1330" kern="1200"/>
  </cs:chartArea>
  <cs:dataLabel>
    <cs:lnRef idx="0">
      <cs:styleClr val="0"/>
    </cs:lnRef>
    <cs:fillRef idx="0"/>
    <cs:effectRef idx="0"/>
    <cs:fontRef idx="minor">
      <cs:styleClr val="0"/>
    </cs:fontRef>
    <cs:defRPr sz="1197" b="1" kern="1200"/>
  </cs:dataLabel>
  <cs:dataLabelCallout>
    <cs:lnRef idx="0">
      <cs:styleClr val="0"/>
    </cs:lnRef>
    <cs:fillRef idx="0"/>
    <cs:effectRef idx="0"/>
    <cs:fontRef idx="minor">
      <cs:styleClr val="0"/>
    </cs:fontRef>
    <cs:spPr>
      <a:solidFill>
        <a:schemeClr val="lt1"/>
      </a:solidFill>
      <a:ln>
        <a:solidFill>
          <a:schemeClr val="phClr"/>
        </a:solidFill>
      </a:ln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0"/>
    </cs:lnRef>
    <cs:fillRef idx="0"/>
    <cs:effectRef idx="0"/>
    <cs:fontRef idx="minor">
      <a:schemeClr val="dk1"/>
    </cs:fontRef>
    <cs:spPr>
      <a:solidFill>
        <a:schemeClr val="lt1"/>
      </a:solidFill>
      <a:ln w="19050">
        <a:solidFill>
          <a:schemeClr val="phClr"/>
        </a:solidFill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>
      <cs:styleClr val="auto"/>
    </cs:effectRef>
    <cs:fontRef idx="minor">
      <a:schemeClr val="dk1"/>
    </cs:fontRef>
    <cs:spPr>
      <a:ln w="34925" cap="rnd">
        <a:solidFill>
          <a:schemeClr val="lt1"/>
        </a:solidFill>
        <a:round/>
      </a:ln>
      <a:effectLst>
        <a:outerShdw dist="25400" dir="2700000" algn="tl" rotWithShape="0">
          <a:schemeClr val="phClr"/>
        </a:outerShdw>
      </a:effectLst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22225">
        <a:solidFill>
          <a:schemeClr val="lt1"/>
        </a:solidFill>
        <a:round/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>
      <cs:styleClr val="0"/>
    </cs:lnRef>
    <cs:fillRef idx="0"/>
    <cs:effectRef idx="0"/>
    <cs:fontRef idx="minor">
      <a:schemeClr val="lt1"/>
    </cs:fontRef>
    <cs:spPr>
      <a:ln w="9525">
        <a:solidFill>
          <a:schemeClr val="phClr">
            <a:lumMod val="60000"/>
            <a:lumOff val="40000"/>
          </a:schemeClr>
        </a:solidFill>
      </a:ln>
    </cs:spPr>
    <cs:defRPr sz="1197" kern="1200"/>
  </cs:dataTable>
  <cs:downBar>
    <cs:lnRef idx="0">
      <cs:styleClr val="0"/>
    </cs:lnRef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phClr">
            <a:lumMod val="60000"/>
            <a:lumOff val="40000"/>
          </a:schemeClr>
        </a:solidFill>
      </a:ln>
    </cs:spPr>
  </cs:downBar>
  <cs:drop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  <a:prstDash val="dash"/>
      </a:ln>
    </cs:spPr>
  </cs:dropLine>
  <cs:errorBar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  <a:round/>
      </a:ln>
      <a:effectLst>
        <a:glow rad="25400">
          <a:schemeClr val="lt1"/>
        </a:glow>
      </a:effectLst>
    </cs:spPr>
  </cs:errorBar>
  <cs:floor>
    <cs:lnRef idx="0"/>
    <cs:fillRef idx="0"/>
    <cs:effectRef idx="0"/>
    <cs:fontRef idx="minor">
      <a:schemeClr val="dk1"/>
    </cs:fontRef>
  </cs:floor>
  <cs:gridlineMajor>
    <cs:lnRef idx="0">
      <cs:styleClr val="0"/>
    </cs:lnRef>
    <cs:fillRef idx="0"/>
    <cs:effectRef idx="0"/>
    <cs:fontRef idx="minor">
      <a:schemeClr val="dk1"/>
    </cs:fontRef>
    <cs:spPr>
      <a:ln w="9525" cap="flat" cmpd="sng" algn="ctr">
        <a:solidFill>
          <a:schemeClr val="lt1">
            <a:alpha val="25000"/>
          </a:schemeClr>
        </a:solidFill>
        <a:round/>
      </a:ln>
    </cs:spPr>
  </cs:gridlineMajor>
  <cs:gridlineMinor>
    <cs:lnRef idx="0">
      <cs:styleClr val="0"/>
    </cs:lnRef>
    <cs:fillRef idx="0"/>
    <cs:effectRef idx="0"/>
    <cs:fontRef idx="minor">
      <a:schemeClr val="dk1"/>
    </cs:fontRef>
    <cs:spPr>
      <a:ln>
        <a:solidFill>
          <a:schemeClr val="lt1">
            <a:alpha val="10000"/>
          </a:schemeClr>
        </a:solidFill>
      </a:ln>
    </cs:spPr>
  </cs:gridlineMinor>
  <cs:hiLo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  <a:prstDash val="dash"/>
      </a:ln>
    </cs:spPr>
  </cs:hiLoLine>
  <cs:leader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</a:ln>
    </cs:spPr>
  </cs:leaderLine>
  <cs:legend>
    <cs:lnRef idx="0"/>
    <cs:fillRef idx="0"/>
    <cs:effectRef idx="0"/>
    <cs:fontRef idx="minor">
      <a:schemeClr val="lt1"/>
    </cs:fontRef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>
      <cs:styleClr val="0"/>
    </cs:lnRef>
    <cs:fillRef idx="0"/>
    <cs:effectRef idx="0"/>
    <cs:fontRef idx="minor">
      <a:schemeClr val="lt1"/>
    </cs:fontRef>
    <cs:spPr>
      <a:ln w="3175" cap="flat" cmpd="sng" algn="ctr">
        <a:solidFill>
          <a:schemeClr val="phClr">
            <a:lumMod val="60000"/>
            <a:lumOff val="40000"/>
          </a:schemeClr>
        </a:solidFill>
        <a:round/>
      </a:ln>
    </cs:spPr>
    <cs:defRPr sz="1197" kern="1200"/>
  </cs:seriesAxis>
  <cs:series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  <a:tint val="5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lt1"/>
    </cs:fontRef>
    <cs:defRPr sz="1995" b="1" kern="1200" cap="all" spc="100" normalizeH="0" baseline="0"/>
  </cs:title>
  <cs:trendline>
    <cs:lnRef idx="0"/>
    <cs:fillRef idx="0"/>
    <cs:effectRef idx="0"/>
    <cs:fontRef idx="minor">
      <a:schemeClr val="dk1"/>
    </cs:fontRef>
    <cs:spPr>
      <a:ln w="28575" cap="rnd">
        <a:solidFill>
          <a:schemeClr val="lt1">
            <a:alpha val="50000"/>
          </a:schemeClr>
        </a:solidFill>
        <a:round/>
      </a:ln>
    </cs:spPr>
  </cs:trendline>
  <cs:trendlineLabel>
    <cs:lnRef idx="0"/>
    <cs:fillRef idx="0"/>
    <cs:effectRef idx="0"/>
    <cs:fontRef idx="minor">
      <a:schemeClr val="lt1"/>
    </cs:fontRef>
    <cs:defRPr sz="1197" kern="1200"/>
  </cs:trendlineLabel>
  <cs:upBar>
    <cs:lnRef idx="0">
      <cs:styleClr val="0"/>
    </cs:lnRef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phClr">
            <a:lumMod val="60000"/>
            <a:lumOff val="40000"/>
          </a:schemeClr>
        </a:solidFill>
      </a:ln>
    </cs:spPr>
  </cs:upBar>
  <cs:valueAxis>
    <cs:lnRef idx="0"/>
    <cs:fillRef idx="0"/>
    <cs:effectRef idx="0"/>
    <cs:fontRef idx="minor">
      <a:schemeClr val="lt1"/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smtClean="0"/>
              <a:t>6/27/2020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84044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amakuva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6/27/2020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20237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Otsikko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smtClean="0"/>
              <a:pPr/>
              <a:t>6/27/2020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99199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Lainaus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smtClean="0"/>
              <a:pPr/>
              <a:t>6/27/2020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436974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imikort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smtClean="0"/>
              <a:pPr/>
              <a:t>6/27/2020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199774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arak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6/27/2020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88708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uvan sarak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6/27/2020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499601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6/27/2020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904942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smtClean="0"/>
              <a:pPr/>
              <a:t>6/27/2020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62794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6/27/2020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67762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smtClean="0"/>
              <a:pPr/>
              <a:t>6/27/2020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52385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6/27/2020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3311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6/27/2020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75382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6/27/2020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06885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6/27/2020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47676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6/27/2020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63860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6/27/2020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17579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1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6/27/2020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321053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  <p:sldLayoutId id="2147483686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chart" Target="../charts/chart9.xml"/><Relationship Id="rId3" Type="http://schemas.openxmlformats.org/officeDocument/2006/relationships/chart" Target="../charts/chart4.xml"/><Relationship Id="rId7" Type="http://schemas.openxmlformats.org/officeDocument/2006/relationships/chart" Target="../charts/chart8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7.xml"/><Relationship Id="rId5" Type="http://schemas.openxmlformats.org/officeDocument/2006/relationships/chart" Target="../charts/chart6.xml"/><Relationship Id="rId4" Type="http://schemas.openxmlformats.org/officeDocument/2006/relationships/chart" Target="../charts/char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5000842-652C-46DC-B34A-A79299BB426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err="1"/>
              <a:t>Kodavi</a:t>
            </a:r>
            <a:r>
              <a:rPr lang="fi-FI" dirty="0"/>
              <a:t> tilakatsaus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988F0E0F-8D4D-4400-AA37-16EAC0D702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0" y="3628501"/>
            <a:ext cx="9448800" cy="685800"/>
          </a:xfrm>
        </p:spPr>
        <p:txBody>
          <a:bodyPr/>
          <a:lstStyle/>
          <a:p>
            <a:r>
              <a:rPr lang="fi-FI" dirty="0"/>
              <a:t>13. palaveri</a:t>
            </a:r>
          </a:p>
        </p:txBody>
      </p:sp>
    </p:spTree>
    <p:extLst>
      <p:ext uri="{BB962C8B-B14F-4D97-AF65-F5344CB8AC3E}">
        <p14:creationId xmlns:p14="http://schemas.microsoft.com/office/powerpoint/2010/main" val="32554834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ED4373B-8B7C-41E0-9F08-35AE8C0358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Mitä ollaan saatu aikaiseksi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0E6AE7D8-DE2C-45A7-82B2-EED4BD65C5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Taustaohjelmistoa</a:t>
            </a:r>
          </a:p>
          <a:p>
            <a:r>
              <a:rPr lang="fi-FI" dirty="0"/>
              <a:t>Viimeistelty käyttöliittymää</a:t>
            </a:r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1410097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F9E0323-1D46-4079-91AA-1A4ED03D15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Mitä seuraavaksi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018FE0B-6949-4D0D-975C-04C6FC377B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2210058"/>
            <a:ext cx="10820400" cy="4024125"/>
          </a:xfrm>
        </p:spPr>
        <p:txBody>
          <a:bodyPr/>
          <a:lstStyle/>
          <a:p>
            <a:r>
              <a:rPr lang="fi-FI" dirty="0"/>
              <a:t>Projektiraportti.</a:t>
            </a:r>
          </a:p>
          <a:p>
            <a:r>
              <a:rPr lang="fi-FI"/>
              <a:t>Sovellusraportti.</a:t>
            </a:r>
            <a:endParaRPr lang="fi-FI" dirty="0"/>
          </a:p>
          <a:p>
            <a:r>
              <a:rPr lang="fi-FI" dirty="0"/>
              <a:t>Käyttöliittymän erikieliset versiot ja datan visualisointi.</a:t>
            </a:r>
          </a:p>
          <a:p>
            <a:endParaRPr lang="fi-FI" dirty="0"/>
          </a:p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555494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279373B-D7B0-43FD-B37A-2FE2A3AC71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Ajankäyttö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68ADA962-B93B-4CF4-97E5-AC52521CE0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Jokaisella on tehtynä noin 330-400 tuntia</a:t>
            </a:r>
          </a:p>
          <a:p>
            <a:r>
              <a:rPr lang="fi-FI" dirty="0"/>
              <a:t>1818 tuntia kokonaisuudessa tehty hommia</a:t>
            </a:r>
          </a:p>
          <a:p>
            <a:pPr lvl="1"/>
            <a:r>
              <a:rPr lang="fi-FI" dirty="0"/>
              <a:t>Ero edelliseen 91 tuntia</a:t>
            </a:r>
          </a:p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7835818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Rounded Rectangle 11">
            <a:extLst>
              <a:ext uri="{FF2B5EF4-FFF2-40B4-BE49-F238E27FC236}">
                <a16:creationId xmlns:a16="http://schemas.microsoft.com/office/drawing/2014/main" id="{2770B5F4-AED0-4A3A-859D-B6239ED38A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403" y="643464"/>
            <a:ext cx="10905195" cy="5571072"/>
          </a:xfrm>
          <a:prstGeom prst="roundRect">
            <a:avLst>
              <a:gd name="adj" fmla="val 2403"/>
            </a:avLst>
          </a:prstGeom>
          <a:solidFill>
            <a:srgbClr val="FFFFFF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orakulmio 2">
            <a:extLst>
              <a:ext uri="{FF2B5EF4-FFF2-40B4-BE49-F238E27FC236}">
                <a16:creationId xmlns:a16="http://schemas.microsoft.com/office/drawing/2014/main" id="{183625AB-8E2A-404A-9D48-DB3A85CC1EED}"/>
              </a:ext>
            </a:extLst>
          </p:cNvPr>
          <p:cNvSpPr/>
          <p:nvPr/>
        </p:nvSpPr>
        <p:spPr>
          <a:xfrm>
            <a:off x="6753860" y="2852965"/>
            <a:ext cx="330200" cy="3683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600"/>
              </a:spcAft>
            </a:pPr>
            <a:r>
              <a:rPr lang="fi-FI">
                <a:latin typeface="Verdana" panose="020B0604030504040204" pitchFamily="34" charset="0"/>
              </a:rPr>
              <a:t> </a:t>
            </a:r>
            <a:r>
              <a:rPr lang="fi-FI"/>
              <a:t> </a:t>
            </a:r>
          </a:p>
        </p:txBody>
      </p:sp>
      <p:graphicFrame>
        <p:nvGraphicFramePr>
          <p:cNvPr id="4" name="Taulukko 3">
            <a:extLst>
              <a:ext uri="{FF2B5EF4-FFF2-40B4-BE49-F238E27FC236}">
                <a16:creationId xmlns:a16="http://schemas.microsoft.com/office/drawing/2014/main" id="{1F08C41B-497D-4FDF-B2EE-4DCF21A56BD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1524499"/>
              </p:ext>
            </p:extLst>
          </p:nvPr>
        </p:nvGraphicFramePr>
        <p:xfrm>
          <a:off x="643402" y="643464"/>
          <a:ext cx="10905195" cy="55710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7535">
                  <a:extLst>
                    <a:ext uri="{9D8B030D-6E8A-4147-A177-3AD203B41FA5}">
                      <a16:colId xmlns:a16="http://schemas.microsoft.com/office/drawing/2014/main" val="3066202318"/>
                    </a:ext>
                  </a:extLst>
                </a:gridCol>
                <a:gridCol w="1286025">
                  <a:extLst>
                    <a:ext uri="{9D8B030D-6E8A-4147-A177-3AD203B41FA5}">
                      <a16:colId xmlns:a16="http://schemas.microsoft.com/office/drawing/2014/main" val="542139929"/>
                    </a:ext>
                  </a:extLst>
                </a:gridCol>
                <a:gridCol w="1286025">
                  <a:extLst>
                    <a:ext uri="{9D8B030D-6E8A-4147-A177-3AD203B41FA5}">
                      <a16:colId xmlns:a16="http://schemas.microsoft.com/office/drawing/2014/main" val="1474806378"/>
                    </a:ext>
                  </a:extLst>
                </a:gridCol>
                <a:gridCol w="1286025">
                  <a:extLst>
                    <a:ext uri="{9D8B030D-6E8A-4147-A177-3AD203B41FA5}">
                      <a16:colId xmlns:a16="http://schemas.microsoft.com/office/drawing/2014/main" val="1082738917"/>
                    </a:ext>
                  </a:extLst>
                </a:gridCol>
                <a:gridCol w="1286025">
                  <a:extLst>
                    <a:ext uri="{9D8B030D-6E8A-4147-A177-3AD203B41FA5}">
                      <a16:colId xmlns:a16="http://schemas.microsoft.com/office/drawing/2014/main" val="2518459187"/>
                    </a:ext>
                  </a:extLst>
                </a:gridCol>
                <a:gridCol w="1286025">
                  <a:extLst>
                    <a:ext uri="{9D8B030D-6E8A-4147-A177-3AD203B41FA5}">
                      <a16:colId xmlns:a16="http://schemas.microsoft.com/office/drawing/2014/main" val="680272678"/>
                    </a:ext>
                  </a:extLst>
                </a:gridCol>
                <a:gridCol w="2237535">
                  <a:extLst>
                    <a:ext uri="{9D8B030D-6E8A-4147-A177-3AD203B41FA5}">
                      <a16:colId xmlns:a16="http://schemas.microsoft.com/office/drawing/2014/main" val="1906303940"/>
                    </a:ext>
                  </a:extLst>
                </a:gridCol>
              </a:tblGrid>
              <a:tr h="232129"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u="none" strike="noStrike">
                          <a:effectLst/>
                        </a:rPr>
                        <a:t>Viikko</a:t>
                      </a:r>
                      <a:endParaRPr lang="fi-FI" sz="1100" b="1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0220" marR="10220" marT="102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NR</a:t>
                      </a:r>
                      <a:endParaRPr lang="fi-FI" sz="1100" b="1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0220" marR="10220" marT="102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LA</a:t>
                      </a:r>
                      <a:endParaRPr lang="fi-FI" sz="1100" b="1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0220" marR="10220" marT="102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AV</a:t>
                      </a:r>
                      <a:endParaRPr lang="fi-FI" sz="1100" b="1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0220" marR="10220" marT="102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AK</a:t>
                      </a:r>
                      <a:endParaRPr lang="fi-FI" sz="1100" b="1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0220" marR="10220" marT="102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OH</a:t>
                      </a:r>
                      <a:endParaRPr lang="fi-FI" sz="1100" b="1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0220" marR="10220" marT="102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Kaikki yhteensä</a:t>
                      </a:r>
                      <a:endParaRPr lang="fi-FI" sz="1100" b="1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0220" marR="10220" marT="10220" marB="0" anchor="b"/>
                </a:tc>
                <a:extLst>
                  <a:ext uri="{0D108BD9-81ED-4DB2-BD59-A6C34878D82A}">
                    <a16:rowId xmlns:a16="http://schemas.microsoft.com/office/drawing/2014/main" val="3505290124"/>
                  </a:ext>
                </a:extLst>
              </a:tr>
              <a:tr h="232129"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5</a:t>
                      </a:r>
                      <a:endParaRPr lang="fi-FI" sz="11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0220" marR="10220" marT="102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5:45</a:t>
                      </a:r>
                      <a:endParaRPr lang="fi-FI" sz="11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0220" marR="10220" marT="102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6:45</a:t>
                      </a:r>
                      <a:endParaRPr lang="fi-FI" sz="11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0220" marR="10220" marT="102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8:45</a:t>
                      </a:r>
                      <a:endParaRPr lang="fi-FI" sz="11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0220" marR="10220" marT="102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7:45</a:t>
                      </a:r>
                      <a:endParaRPr lang="fi-FI" sz="11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0220" marR="10220" marT="102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9:30</a:t>
                      </a:r>
                      <a:endParaRPr lang="fi-FI" sz="11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0220" marR="10220" marT="102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38:30</a:t>
                      </a:r>
                      <a:endParaRPr lang="fi-FI" sz="11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0220" marR="10220" marT="10220" marB="0" anchor="b"/>
                </a:tc>
                <a:extLst>
                  <a:ext uri="{0D108BD9-81ED-4DB2-BD59-A6C34878D82A}">
                    <a16:rowId xmlns:a16="http://schemas.microsoft.com/office/drawing/2014/main" val="3842808946"/>
                  </a:ext>
                </a:extLst>
              </a:tr>
              <a:tr h="232129"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6</a:t>
                      </a:r>
                      <a:endParaRPr lang="fi-FI" sz="11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0220" marR="10220" marT="102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14:45</a:t>
                      </a:r>
                      <a:endParaRPr lang="fi-FI" sz="11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0220" marR="10220" marT="102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16:45</a:t>
                      </a:r>
                      <a:endParaRPr lang="fi-FI" sz="11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0220" marR="10220" marT="102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14:45</a:t>
                      </a:r>
                      <a:endParaRPr lang="fi-FI" sz="11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0220" marR="10220" marT="102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16:00</a:t>
                      </a:r>
                      <a:endParaRPr lang="fi-FI" sz="11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0220" marR="10220" marT="102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20:00</a:t>
                      </a:r>
                      <a:endParaRPr lang="fi-FI" sz="11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0220" marR="10220" marT="102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82:15</a:t>
                      </a:r>
                      <a:endParaRPr lang="fi-FI" sz="11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0220" marR="10220" marT="10220" marB="0" anchor="b"/>
                </a:tc>
                <a:extLst>
                  <a:ext uri="{0D108BD9-81ED-4DB2-BD59-A6C34878D82A}">
                    <a16:rowId xmlns:a16="http://schemas.microsoft.com/office/drawing/2014/main" val="3656921425"/>
                  </a:ext>
                </a:extLst>
              </a:tr>
              <a:tr h="232129"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7</a:t>
                      </a:r>
                      <a:endParaRPr lang="fi-FI" sz="11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0220" marR="10220" marT="102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22:00</a:t>
                      </a:r>
                      <a:endParaRPr lang="fi-FI" sz="11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0220" marR="10220" marT="102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27:25</a:t>
                      </a:r>
                      <a:endParaRPr lang="fi-FI" sz="11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0220" marR="10220" marT="102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22:20</a:t>
                      </a:r>
                      <a:endParaRPr lang="fi-FI" sz="11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0220" marR="10220" marT="102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25:00</a:t>
                      </a:r>
                      <a:endParaRPr lang="fi-FI" sz="11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0220" marR="10220" marT="102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36:15</a:t>
                      </a:r>
                      <a:endParaRPr lang="fi-FI" sz="11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0220" marR="10220" marT="102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133:00</a:t>
                      </a:r>
                      <a:endParaRPr lang="fi-FI" sz="11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0220" marR="10220" marT="10220" marB="0" anchor="b"/>
                </a:tc>
                <a:extLst>
                  <a:ext uri="{0D108BD9-81ED-4DB2-BD59-A6C34878D82A}">
                    <a16:rowId xmlns:a16="http://schemas.microsoft.com/office/drawing/2014/main" val="4063398287"/>
                  </a:ext>
                </a:extLst>
              </a:tr>
              <a:tr h="232129"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8</a:t>
                      </a:r>
                      <a:endParaRPr lang="fi-FI" sz="11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0220" marR="10220" marT="102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19:30</a:t>
                      </a:r>
                      <a:endParaRPr lang="fi-FI" sz="11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0220" marR="10220" marT="102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38:10</a:t>
                      </a:r>
                      <a:endParaRPr lang="fi-FI" sz="11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0220" marR="10220" marT="102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13:10</a:t>
                      </a:r>
                      <a:endParaRPr lang="fi-FI" sz="11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0220" marR="10220" marT="102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17:45</a:t>
                      </a:r>
                      <a:endParaRPr lang="fi-FI" sz="11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0220" marR="10220" marT="102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23:05</a:t>
                      </a:r>
                      <a:endParaRPr lang="fi-FI" sz="11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0220" marR="10220" marT="102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111:40</a:t>
                      </a:r>
                      <a:endParaRPr lang="fi-FI" sz="11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0220" marR="10220" marT="10220" marB="0" anchor="b"/>
                </a:tc>
                <a:extLst>
                  <a:ext uri="{0D108BD9-81ED-4DB2-BD59-A6C34878D82A}">
                    <a16:rowId xmlns:a16="http://schemas.microsoft.com/office/drawing/2014/main" val="466756423"/>
                  </a:ext>
                </a:extLst>
              </a:tr>
              <a:tr h="232129"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9</a:t>
                      </a:r>
                      <a:endParaRPr lang="fi-FI" sz="11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0220" marR="10220" marT="102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23:30</a:t>
                      </a:r>
                      <a:endParaRPr lang="fi-FI" sz="11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0220" marR="10220" marT="102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21:55</a:t>
                      </a:r>
                      <a:endParaRPr lang="fi-FI" sz="11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0220" marR="10220" marT="102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13:45</a:t>
                      </a:r>
                      <a:endParaRPr lang="fi-FI" sz="11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0220" marR="10220" marT="102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22:10</a:t>
                      </a:r>
                      <a:endParaRPr lang="fi-FI" sz="11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0220" marR="10220" marT="102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18:10</a:t>
                      </a:r>
                      <a:endParaRPr lang="fi-FI" sz="11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0220" marR="10220" marT="102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99:30</a:t>
                      </a:r>
                      <a:endParaRPr lang="fi-FI" sz="11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0220" marR="10220" marT="10220" marB="0" anchor="b"/>
                </a:tc>
                <a:extLst>
                  <a:ext uri="{0D108BD9-81ED-4DB2-BD59-A6C34878D82A}">
                    <a16:rowId xmlns:a16="http://schemas.microsoft.com/office/drawing/2014/main" val="4248896294"/>
                  </a:ext>
                </a:extLst>
              </a:tr>
              <a:tr h="232129"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10</a:t>
                      </a:r>
                      <a:endParaRPr lang="fi-FI" sz="11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0220" marR="10220" marT="102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29:15</a:t>
                      </a:r>
                      <a:endParaRPr lang="fi-FI" sz="11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0220" marR="10220" marT="102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21:35</a:t>
                      </a:r>
                      <a:endParaRPr lang="fi-FI" sz="11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0220" marR="10220" marT="102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21:45</a:t>
                      </a:r>
                      <a:endParaRPr lang="fi-FI" sz="11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0220" marR="10220" marT="102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15:15</a:t>
                      </a:r>
                      <a:endParaRPr lang="fi-FI" sz="11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0220" marR="10220" marT="102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19:50</a:t>
                      </a:r>
                      <a:endParaRPr lang="fi-FI" sz="11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0220" marR="10220" marT="102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107:40</a:t>
                      </a:r>
                      <a:endParaRPr lang="fi-FI" sz="11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0220" marR="10220" marT="10220" marB="0" anchor="b"/>
                </a:tc>
                <a:extLst>
                  <a:ext uri="{0D108BD9-81ED-4DB2-BD59-A6C34878D82A}">
                    <a16:rowId xmlns:a16="http://schemas.microsoft.com/office/drawing/2014/main" val="1808210472"/>
                  </a:ext>
                </a:extLst>
              </a:tr>
              <a:tr h="232129"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11</a:t>
                      </a:r>
                      <a:endParaRPr lang="fi-FI" sz="11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0220" marR="10220" marT="102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21:45</a:t>
                      </a:r>
                      <a:endParaRPr lang="fi-FI" sz="11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0220" marR="10220" marT="102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20:10</a:t>
                      </a:r>
                      <a:endParaRPr lang="fi-FI" sz="11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0220" marR="10220" marT="102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26:55</a:t>
                      </a:r>
                      <a:endParaRPr lang="fi-FI" sz="11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0220" marR="10220" marT="102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20:25</a:t>
                      </a:r>
                      <a:endParaRPr lang="fi-FI" sz="11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0220" marR="10220" marT="102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20:10</a:t>
                      </a:r>
                      <a:endParaRPr lang="fi-FI" sz="11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0220" marR="10220" marT="102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109:25</a:t>
                      </a:r>
                      <a:endParaRPr lang="fi-FI" sz="11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0220" marR="10220" marT="10220" marB="0" anchor="b"/>
                </a:tc>
                <a:extLst>
                  <a:ext uri="{0D108BD9-81ED-4DB2-BD59-A6C34878D82A}">
                    <a16:rowId xmlns:a16="http://schemas.microsoft.com/office/drawing/2014/main" val="293272148"/>
                  </a:ext>
                </a:extLst>
              </a:tr>
              <a:tr h="232129"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12</a:t>
                      </a:r>
                      <a:endParaRPr lang="fi-FI" sz="11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0220" marR="10220" marT="102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9:00</a:t>
                      </a:r>
                      <a:endParaRPr lang="fi-FI" sz="11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0220" marR="10220" marT="102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13:10</a:t>
                      </a:r>
                      <a:endParaRPr lang="fi-FI" sz="11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0220" marR="10220" marT="102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10:45</a:t>
                      </a:r>
                      <a:endParaRPr lang="fi-FI" sz="11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0220" marR="10220" marT="102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8:45</a:t>
                      </a:r>
                      <a:endParaRPr lang="fi-FI" sz="11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0220" marR="10220" marT="102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6:00</a:t>
                      </a:r>
                      <a:endParaRPr lang="fi-FI" sz="11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0220" marR="10220" marT="102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47:40</a:t>
                      </a:r>
                      <a:endParaRPr lang="fi-FI" sz="11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0220" marR="10220" marT="10220" marB="0" anchor="b"/>
                </a:tc>
                <a:extLst>
                  <a:ext uri="{0D108BD9-81ED-4DB2-BD59-A6C34878D82A}">
                    <a16:rowId xmlns:a16="http://schemas.microsoft.com/office/drawing/2014/main" val="3844344595"/>
                  </a:ext>
                </a:extLst>
              </a:tr>
              <a:tr h="232129"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13</a:t>
                      </a:r>
                      <a:endParaRPr lang="fi-FI" sz="11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0220" marR="10220" marT="102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10:45</a:t>
                      </a:r>
                      <a:endParaRPr lang="fi-FI" sz="11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0220" marR="10220" marT="102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28:15</a:t>
                      </a:r>
                      <a:endParaRPr lang="fi-FI" sz="11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0220" marR="10220" marT="102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22:45</a:t>
                      </a:r>
                      <a:endParaRPr lang="fi-FI" sz="11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0220" marR="10220" marT="102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19:15</a:t>
                      </a:r>
                      <a:endParaRPr lang="fi-FI" sz="11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0220" marR="10220" marT="102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24:30</a:t>
                      </a:r>
                      <a:endParaRPr lang="fi-FI" sz="11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0220" marR="10220" marT="102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105:30</a:t>
                      </a:r>
                      <a:endParaRPr lang="fi-FI" sz="11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0220" marR="10220" marT="10220" marB="0" anchor="b"/>
                </a:tc>
                <a:extLst>
                  <a:ext uri="{0D108BD9-81ED-4DB2-BD59-A6C34878D82A}">
                    <a16:rowId xmlns:a16="http://schemas.microsoft.com/office/drawing/2014/main" val="1307869130"/>
                  </a:ext>
                </a:extLst>
              </a:tr>
              <a:tr h="232129"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14</a:t>
                      </a:r>
                      <a:endParaRPr lang="fi-FI" sz="11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0220" marR="10220" marT="102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18:25</a:t>
                      </a:r>
                      <a:endParaRPr lang="fi-FI" sz="11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0220" marR="10220" marT="102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25:51</a:t>
                      </a:r>
                      <a:endParaRPr lang="fi-FI" sz="11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0220" marR="10220" marT="102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20:30</a:t>
                      </a:r>
                      <a:endParaRPr lang="fi-FI" sz="11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0220" marR="10220" marT="102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25:00</a:t>
                      </a:r>
                      <a:endParaRPr lang="fi-FI" sz="11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0220" marR="10220" marT="102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24:00</a:t>
                      </a:r>
                      <a:endParaRPr lang="fi-FI" sz="11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0220" marR="10220" marT="102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113:46</a:t>
                      </a:r>
                      <a:endParaRPr lang="fi-FI" sz="11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0220" marR="10220" marT="10220" marB="0" anchor="b"/>
                </a:tc>
                <a:extLst>
                  <a:ext uri="{0D108BD9-81ED-4DB2-BD59-A6C34878D82A}">
                    <a16:rowId xmlns:a16="http://schemas.microsoft.com/office/drawing/2014/main" val="2042975499"/>
                  </a:ext>
                </a:extLst>
              </a:tr>
              <a:tr h="232129"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15</a:t>
                      </a:r>
                      <a:endParaRPr lang="fi-FI" sz="11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0220" marR="10220" marT="102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12:45</a:t>
                      </a:r>
                      <a:endParaRPr lang="fi-FI" sz="11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0220" marR="10220" marT="102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17:06</a:t>
                      </a:r>
                      <a:endParaRPr lang="fi-FI" sz="11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0220" marR="10220" marT="102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16:55</a:t>
                      </a:r>
                      <a:endParaRPr lang="fi-FI" sz="11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0220" marR="10220" marT="102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13:10</a:t>
                      </a:r>
                      <a:endParaRPr lang="fi-FI" sz="11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0220" marR="10220" marT="102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11:15</a:t>
                      </a:r>
                      <a:endParaRPr lang="fi-FI" sz="11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0220" marR="10220" marT="102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71:11</a:t>
                      </a:r>
                      <a:endParaRPr lang="fi-FI" sz="11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0220" marR="10220" marT="10220" marB="0" anchor="b"/>
                </a:tc>
                <a:extLst>
                  <a:ext uri="{0D108BD9-81ED-4DB2-BD59-A6C34878D82A}">
                    <a16:rowId xmlns:a16="http://schemas.microsoft.com/office/drawing/2014/main" val="1620868787"/>
                  </a:ext>
                </a:extLst>
              </a:tr>
              <a:tr h="232129"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16</a:t>
                      </a:r>
                      <a:endParaRPr lang="fi-FI" sz="11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0220" marR="10220" marT="102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11:55</a:t>
                      </a:r>
                      <a:endParaRPr lang="fi-FI" sz="11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0220" marR="10220" marT="102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19:20</a:t>
                      </a:r>
                      <a:endParaRPr lang="fi-FI" sz="11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0220" marR="10220" marT="102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17:05</a:t>
                      </a:r>
                      <a:endParaRPr lang="fi-FI" sz="11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0220" marR="10220" marT="102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20:45</a:t>
                      </a:r>
                      <a:endParaRPr lang="fi-FI" sz="11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0220" marR="10220" marT="102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10:15</a:t>
                      </a:r>
                      <a:endParaRPr lang="fi-FI" sz="11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0220" marR="10220" marT="102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79:20</a:t>
                      </a:r>
                      <a:endParaRPr lang="fi-FI" sz="11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0220" marR="10220" marT="10220" marB="0" anchor="b"/>
                </a:tc>
                <a:extLst>
                  <a:ext uri="{0D108BD9-81ED-4DB2-BD59-A6C34878D82A}">
                    <a16:rowId xmlns:a16="http://schemas.microsoft.com/office/drawing/2014/main" val="89464308"/>
                  </a:ext>
                </a:extLst>
              </a:tr>
              <a:tr h="232129"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17</a:t>
                      </a:r>
                      <a:endParaRPr lang="fi-FI" sz="11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0220" marR="10220" marT="102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19:55</a:t>
                      </a:r>
                      <a:endParaRPr lang="fi-FI" sz="11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0220" marR="10220" marT="102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22:15</a:t>
                      </a:r>
                      <a:endParaRPr lang="fi-FI" sz="11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0220" marR="10220" marT="102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23:30</a:t>
                      </a:r>
                      <a:endParaRPr lang="fi-FI" sz="11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0220" marR="10220" marT="102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34:15</a:t>
                      </a:r>
                      <a:endParaRPr lang="fi-FI" sz="11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0220" marR="10220" marT="102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18:10</a:t>
                      </a:r>
                      <a:endParaRPr lang="fi-FI" sz="11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0220" marR="10220" marT="102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118:05</a:t>
                      </a:r>
                      <a:endParaRPr lang="fi-FI" sz="11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0220" marR="10220" marT="10220" marB="0" anchor="b"/>
                </a:tc>
                <a:extLst>
                  <a:ext uri="{0D108BD9-81ED-4DB2-BD59-A6C34878D82A}">
                    <a16:rowId xmlns:a16="http://schemas.microsoft.com/office/drawing/2014/main" val="2271928380"/>
                  </a:ext>
                </a:extLst>
              </a:tr>
              <a:tr h="232129"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18</a:t>
                      </a:r>
                      <a:endParaRPr lang="fi-FI" sz="11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0220" marR="10220" marT="102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13:10</a:t>
                      </a:r>
                      <a:endParaRPr lang="fi-FI" sz="11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0220" marR="10220" marT="102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12:35</a:t>
                      </a:r>
                      <a:endParaRPr lang="fi-FI" sz="11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0220" marR="10220" marT="102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17:00</a:t>
                      </a:r>
                      <a:endParaRPr lang="fi-FI" sz="11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0220" marR="10220" marT="102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16:00</a:t>
                      </a:r>
                      <a:endParaRPr lang="fi-FI" sz="11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0220" marR="10220" marT="102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11:00</a:t>
                      </a:r>
                      <a:endParaRPr lang="fi-FI" sz="11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0220" marR="10220" marT="102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69:45</a:t>
                      </a:r>
                      <a:endParaRPr lang="fi-FI" sz="11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0220" marR="10220" marT="10220" marB="0" anchor="b"/>
                </a:tc>
                <a:extLst>
                  <a:ext uri="{0D108BD9-81ED-4DB2-BD59-A6C34878D82A}">
                    <a16:rowId xmlns:a16="http://schemas.microsoft.com/office/drawing/2014/main" val="2471313831"/>
                  </a:ext>
                </a:extLst>
              </a:tr>
              <a:tr h="232129"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19</a:t>
                      </a:r>
                      <a:endParaRPr lang="fi-FI" sz="11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0220" marR="10220" marT="102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19:15</a:t>
                      </a:r>
                      <a:endParaRPr lang="fi-FI" sz="11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0220" marR="10220" marT="102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25:52</a:t>
                      </a:r>
                      <a:endParaRPr lang="fi-FI" sz="11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0220" marR="10220" marT="102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14:35</a:t>
                      </a:r>
                      <a:endParaRPr lang="fi-FI" sz="11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0220" marR="10220" marT="102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14:45</a:t>
                      </a:r>
                      <a:endParaRPr lang="fi-FI" sz="11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0220" marR="10220" marT="102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15:15</a:t>
                      </a:r>
                      <a:endParaRPr lang="fi-FI" sz="11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0220" marR="10220" marT="102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89:42</a:t>
                      </a:r>
                      <a:endParaRPr lang="fi-FI" sz="11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0220" marR="10220" marT="10220" marB="0" anchor="b"/>
                </a:tc>
                <a:extLst>
                  <a:ext uri="{0D108BD9-81ED-4DB2-BD59-A6C34878D82A}">
                    <a16:rowId xmlns:a16="http://schemas.microsoft.com/office/drawing/2014/main" val="3127612453"/>
                  </a:ext>
                </a:extLst>
              </a:tr>
              <a:tr h="232129"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20</a:t>
                      </a:r>
                      <a:endParaRPr lang="fi-FI" sz="11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0220" marR="10220" marT="102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8:55</a:t>
                      </a:r>
                      <a:endParaRPr lang="fi-FI" sz="11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0220" marR="10220" marT="102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23:55</a:t>
                      </a:r>
                      <a:endParaRPr lang="fi-FI" sz="11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0220" marR="10220" marT="102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20:35</a:t>
                      </a:r>
                      <a:endParaRPr lang="fi-FI" sz="11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0220" marR="10220" marT="102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18:00</a:t>
                      </a:r>
                      <a:endParaRPr lang="fi-FI" sz="11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0220" marR="10220" marT="102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26:00</a:t>
                      </a:r>
                      <a:endParaRPr lang="fi-FI" sz="11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0220" marR="10220" marT="102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97:25</a:t>
                      </a:r>
                      <a:endParaRPr lang="fi-FI" sz="11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0220" marR="10220" marT="10220" marB="0" anchor="b"/>
                </a:tc>
                <a:extLst>
                  <a:ext uri="{0D108BD9-81ED-4DB2-BD59-A6C34878D82A}">
                    <a16:rowId xmlns:a16="http://schemas.microsoft.com/office/drawing/2014/main" val="2490663876"/>
                  </a:ext>
                </a:extLst>
              </a:tr>
              <a:tr h="232129"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21</a:t>
                      </a:r>
                      <a:endParaRPr lang="fi-FI" sz="11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0220" marR="10220" marT="102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20:30</a:t>
                      </a:r>
                      <a:endParaRPr lang="fi-FI" sz="11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0220" marR="10220" marT="102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6:40</a:t>
                      </a:r>
                      <a:endParaRPr lang="fi-FI" sz="11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0220" marR="10220" marT="102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23:15</a:t>
                      </a:r>
                      <a:endParaRPr lang="fi-FI" sz="11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0220" marR="10220" marT="102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10:45</a:t>
                      </a:r>
                      <a:endParaRPr lang="fi-FI" sz="11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0220" marR="10220" marT="102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19:35</a:t>
                      </a:r>
                      <a:endParaRPr lang="fi-FI" sz="11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0220" marR="10220" marT="102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80:45</a:t>
                      </a:r>
                      <a:endParaRPr lang="fi-FI" sz="11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0220" marR="10220" marT="10220" marB="0" anchor="b"/>
                </a:tc>
                <a:extLst>
                  <a:ext uri="{0D108BD9-81ED-4DB2-BD59-A6C34878D82A}">
                    <a16:rowId xmlns:a16="http://schemas.microsoft.com/office/drawing/2014/main" val="3074264139"/>
                  </a:ext>
                </a:extLst>
              </a:tr>
              <a:tr h="232129"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22</a:t>
                      </a:r>
                      <a:endParaRPr lang="fi-FI" sz="11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0220" marR="10220" marT="102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16:00</a:t>
                      </a:r>
                      <a:endParaRPr lang="fi-FI" sz="11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0220" marR="10220" marT="102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8:00</a:t>
                      </a:r>
                      <a:endParaRPr lang="fi-FI" sz="11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0220" marR="10220" marT="102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17:15</a:t>
                      </a:r>
                      <a:endParaRPr lang="fi-FI" sz="11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0220" marR="10220" marT="102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14:15</a:t>
                      </a:r>
                      <a:endParaRPr lang="fi-FI" sz="11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0220" marR="10220" marT="102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26:10</a:t>
                      </a:r>
                      <a:endParaRPr lang="fi-FI" sz="11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0220" marR="10220" marT="102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81:40</a:t>
                      </a:r>
                      <a:endParaRPr lang="fi-FI" sz="11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0220" marR="10220" marT="10220" marB="0" anchor="b"/>
                </a:tc>
                <a:extLst>
                  <a:ext uri="{0D108BD9-81ED-4DB2-BD59-A6C34878D82A}">
                    <a16:rowId xmlns:a16="http://schemas.microsoft.com/office/drawing/2014/main" val="160516667"/>
                  </a:ext>
                </a:extLst>
              </a:tr>
              <a:tr h="232129"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23</a:t>
                      </a:r>
                      <a:endParaRPr lang="fi-FI" sz="11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0220" marR="10220" marT="102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11:35</a:t>
                      </a:r>
                      <a:endParaRPr lang="fi-FI" sz="11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0220" marR="10220" marT="102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12:20</a:t>
                      </a:r>
                      <a:endParaRPr lang="fi-FI" sz="11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0220" marR="10220" marT="102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20:15</a:t>
                      </a:r>
                      <a:endParaRPr lang="fi-FI" sz="11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0220" marR="10220" marT="102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14:15</a:t>
                      </a:r>
                      <a:endParaRPr lang="fi-FI" sz="11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0220" marR="10220" marT="102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14:55</a:t>
                      </a:r>
                      <a:endParaRPr lang="fi-FI" sz="11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0220" marR="10220" marT="102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73:20</a:t>
                      </a:r>
                      <a:endParaRPr lang="fi-FI" sz="11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0220" marR="10220" marT="10220" marB="0" anchor="b"/>
                </a:tc>
                <a:extLst>
                  <a:ext uri="{0D108BD9-81ED-4DB2-BD59-A6C34878D82A}">
                    <a16:rowId xmlns:a16="http://schemas.microsoft.com/office/drawing/2014/main" val="4058119671"/>
                  </a:ext>
                </a:extLst>
              </a:tr>
              <a:tr h="232129"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24</a:t>
                      </a:r>
                      <a:endParaRPr lang="fi-FI" sz="11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0220" marR="10220" marT="102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16:10</a:t>
                      </a:r>
                      <a:endParaRPr lang="fi-FI" sz="11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0220" marR="10220" marT="102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17:05</a:t>
                      </a:r>
                      <a:endParaRPr lang="fi-FI" sz="11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0220" marR="10220" marT="102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13:20</a:t>
                      </a:r>
                      <a:endParaRPr lang="fi-FI" sz="11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0220" marR="10220" marT="102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8:30</a:t>
                      </a:r>
                      <a:endParaRPr lang="fi-FI" sz="11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0220" marR="10220" marT="102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14:00</a:t>
                      </a:r>
                      <a:endParaRPr lang="fi-FI" sz="11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0220" marR="10220" marT="102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69:05</a:t>
                      </a:r>
                      <a:endParaRPr lang="fi-FI" sz="11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0220" marR="10220" marT="10220" marB="0" anchor="b"/>
                </a:tc>
                <a:extLst>
                  <a:ext uri="{0D108BD9-81ED-4DB2-BD59-A6C34878D82A}">
                    <a16:rowId xmlns:a16="http://schemas.microsoft.com/office/drawing/2014/main" val="3689149537"/>
                  </a:ext>
                </a:extLst>
              </a:tr>
              <a:tr h="232129"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25</a:t>
                      </a:r>
                      <a:endParaRPr lang="fi-FI" sz="11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0220" marR="10220" marT="102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2:10</a:t>
                      </a:r>
                      <a:endParaRPr lang="fi-FI" sz="11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0220" marR="10220" marT="102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6:35</a:t>
                      </a:r>
                      <a:endParaRPr lang="fi-FI" sz="11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0220" marR="10220" marT="102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 </a:t>
                      </a:r>
                      <a:endParaRPr lang="fi-FI" sz="11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0220" marR="10220" marT="102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4:00</a:t>
                      </a:r>
                      <a:endParaRPr lang="fi-FI" sz="11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0220" marR="10220" marT="102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8:55</a:t>
                      </a:r>
                      <a:endParaRPr lang="fi-FI" sz="11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0220" marR="10220" marT="102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21:40</a:t>
                      </a:r>
                      <a:endParaRPr lang="fi-FI" sz="11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0220" marR="10220" marT="10220" marB="0" anchor="b"/>
                </a:tc>
                <a:extLst>
                  <a:ext uri="{0D108BD9-81ED-4DB2-BD59-A6C34878D82A}">
                    <a16:rowId xmlns:a16="http://schemas.microsoft.com/office/drawing/2014/main" val="3124532061"/>
                  </a:ext>
                </a:extLst>
              </a:tr>
              <a:tr h="232129"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26</a:t>
                      </a:r>
                      <a:endParaRPr lang="fi-FI" sz="11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0220" marR="10220" marT="102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3:00</a:t>
                      </a:r>
                      <a:endParaRPr lang="fi-FI" sz="11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0220" marR="10220" marT="102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13:00</a:t>
                      </a:r>
                      <a:endParaRPr lang="fi-FI" sz="11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0220" marR="10220" marT="102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 </a:t>
                      </a:r>
                      <a:endParaRPr lang="fi-FI" sz="11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0220" marR="10220" marT="102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 </a:t>
                      </a:r>
                      <a:endParaRPr lang="fi-FI" sz="11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0220" marR="10220" marT="102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1:30</a:t>
                      </a:r>
                      <a:endParaRPr lang="fi-FI" sz="11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0220" marR="10220" marT="102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17:30</a:t>
                      </a:r>
                      <a:endParaRPr lang="fi-FI" sz="11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0220" marR="10220" marT="10220" marB="0" anchor="b"/>
                </a:tc>
                <a:extLst>
                  <a:ext uri="{0D108BD9-81ED-4DB2-BD59-A6C34878D82A}">
                    <a16:rowId xmlns:a16="http://schemas.microsoft.com/office/drawing/2014/main" val="1711797519"/>
                  </a:ext>
                </a:extLst>
              </a:tr>
              <a:tr h="232129"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u="none" strike="noStrike">
                          <a:effectLst/>
                        </a:rPr>
                        <a:t>Kaikki yhteensä</a:t>
                      </a:r>
                      <a:endParaRPr lang="fi-FI" sz="1100" b="1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0220" marR="10220" marT="102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330:00</a:t>
                      </a:r>
                      <a:endParaRPr lang="fi-FI" sz="1100" b="1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0220" marR="10220" marT="102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404:44</a:t>
                      </a:r>
                      <a:endParaRPr lang="fi-FI" sz="1100" b="1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0220" marR="10220" marT="102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359:10</a:t>
                      </a:r>
                      <a:endParaRPr lang="fi-FI" sz="1100" b="1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0220" marR="10220" marT="102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346:00</a:t>
                      </a:r>
                      <a:endParaRPr lang="fi-FI" sz="1100" b="1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0220" marR="10220" marT="102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378:30</a:t>
                      </a:r>
                      <a:endParaRPr lang="fi-FI" sz="1100" b="1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0220" marR="10220" marT="102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 dirty="0">
                          <a:effectLst/>
                        </a:rPr>
                        <a:t>1818:24</a:t>
                      </a:r>
                      <a:endParaRPr lang="fi-FI" sz="1100" b="1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0220" marR="10220" marT="10220" marB="0" anchor="b"/>
                </a:tc>
                <a:extLst>
                  <a:ext uri="{0D108BD9-81ED-4DB2-BD59-A6C34878D82A}">
                    <a16:rowId xmlns:a16="http://schemas.microsoft.com/office/drawing/2014/main" val="27693202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060663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D993AC9-3A4A-4CF2-9BEF-8002E58F6B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11">
            <a:extLst>
              <a:ext uri="{FF2B5EF4-FFF2-40B4-BE49-F238E27FC236}">
                <a16:creationId xmlns:a16="http://schemas.microsoft.com/office/drawing/2014/main" id="{DE4144AD-8278-4A35-8DF4-1629E28960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403" y="643464"/>
            <a:ext cx="10905195" cy="5571072"/>
          </a:xfrm>
          <a:prstGeom prst="roundRect">
            <a:avLst>
              <a:gd name="adj" fmla="val 2403"/>
            </a:avLst>
          </a:prstGeom>
          <a:solidFill>
            <a:srgbClr val="FFFFFF"/>
          </a:solidFill>
          <a:ln w="31750">
            <a:solidFill>
              <a:schemeClr val="accent1"/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Chart 1">
            <a:extLst>
              <a:ext uri="{FF2B5EF4-FFF2-40B4-BE49-F238E27FC236}">
                <a16:creationId xmlns:a16="http://schemas.microsoft.com/office/drawing/2014/main" id="{00000000-0008-0000-0800-0000020000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901890"/>
              </p:ext>
            </p:extLst>
          </p:nvPr>
        </p:nvGraphicFramePr>
        <p:xfrm>
          <a:off x="643402" y="643465"/>
          <a:ext cx="10905195" cy="55710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Chart 1">
            <a:extLst>
              <a:ext uri="{FF2B5EF4-FFF2-40B4-BE49-F238E27FC236}">
                <a16:creationId xmlns:a16="http://schemas.microsoft.com/office/drawing/2014/main" id="{00000000-0008-0000-0800-0000020000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7409302"/>
              </p:ext>
            </p:extLst>
          </p:nvPr>
        </p:nvGraphicFramePr>
        <p:xfrm>
          <a:off x="643402" y="643463"/>
          <a:ext cx="10905194" cy="55710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843426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11">
            <a:extLst>
              <a:ext uri="{FF2B5EF4-FFF2-40B4-BE49-F238E27FC236}">
                <a16:creationId xmlns:a16="http://schemas.microsoft.com/office/drawing/2014/main" id="{2770B5F4-AED0-4A3A-859D-B6239ED38A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403" y="643464"/>
            <a:ext cx="10905195" cy="5571072"/>
          </a:xfrm>
          <a:prstGeom prst="roundRect">
            <a:avLst>
              <a:gd name="adj" fmla="val 2403"/>
            </a:avLst>
          </a:prstGeom>
          <a:solidFill>
            <a:srgbClr val="FFFFFF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6" name="Chart 1">
            <a:extLst>
              <a:ext uri="{FF2B5EF4-FFF2-40B4-BE49-F238E27FC236}">
                <a16:creationId xmlns:a16="http://schemas.microsoft.com/office/drawing/2014/main" id="{00000000-0008-0000-0400-0000020000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5220931"/>
              </p:ext>
            </p:extLst>
          </p:nvPr>
        </p:nvGraphicFramePr>
        <p:xfrm>
          <a:off x="643402" y="643464"/>
          <a:ext cx="10905195" cy="55710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1">
            <a:extLst>
              <a:ext uri="{FF2B5EF4-FFF2-40B4-BE49-F238E27FC236}">
                <a16:creationId xmlns:a16="http://schemas.microsoft.com/office/drawing/2014/main" id="{00000000-0008-0000-0400-0000020000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2010374"/>
              </p:ext>
            </p:extLst>
          </p:nvPr>
        </p:nvGraphicFramePr>
        <p:xfrm>
          <a:off x="643401" y="643464"/>
          <a:ext cx="5452599" cy="55710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Chart 1">
            <a:extLst>
              <a:ext uri="{FF2B5EF4-FFF2-40B4-BE49-F238E27FC236}">
                <a16:creationId xmlns:a16="http://schemas.microsoft.com/office/drawing/2014/main" id="{00000000-0008-0000-0400-0000020000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1022198"/>
              </p:ext>
            </p:extLst>
          </p:nvPr>
        </p:nvGraphicFramePr>
        <p:xfrm>
          <a:off x="6096000" y="643464"/>
          <a:ext cx="5452597" cy="55710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9" name="Chart 1">
            <a:extLst>
              <a:ext uri="{FF2B5EF4-FFF2-40B4-BE49-F238E27FC236}">
                <a16:creationId xmlns:a16="http://schemas.microsoft.com/office/drawing/2014/main" id="{AA6ED580-745A-40EB-921F-D61E555E7E0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6868880"/>
              </p:ext>
            </p:extLst>
          </p:nvPr>
        </p:nvGraphicFramePr>
        <p:xfrm>
          <a:off x="643400" y="643463"/>
          <a:ext cx="5452597" cy="55710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1" name="Chart 1">
            <a:extLst>
              <a:ext uri="{FF2B5EF4-FFF2-40B4-BE49-F238E27FC236}">
                <a16:creationId xmlns:a16="http://schemas.microsoft.com/office/drawing/2014/main" id="{00000000-0008-0000-0400-0000020000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1568610"/>
              </p:ext>
            </p:extLst>
          </p:nvPr>
        </p:nvGraphicFramePr>
        <p:xfrm>
          <a:off x="643390" y="643462"/>
          <a:ext cx="5452599" cy="55710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10" name="Chart 1">
            <a:extLst>
              <a:ext uri="{FF2B5EF4-FFF2-40B4-BE49-F238E27FC236}">
                <a16:creationId xmlns:a16="http://schemas.microsoft.com/office/drawing/2014/main" id="{00000000-0008-0000-0400-0000020000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5469097"/>
              </p:ext>
            </p:extLst>
          </p:nvPr>
        </p:nvGraphicFramePr>
        <p:xfrm>
          <a:off x="643379" y="643459"/>
          <a:ext cx="5452599" cy="55710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12" name="Chart 1">
            <a:extLst>
              <a:ext uri="{FF2B5EF4-FFF2-40B4-BE49-F238E27FC236}">
                <a16:creationId xmlns:a16="http://schemas.microsoft.com/office/drawing/2014/main" id="{00000000-0008-0000-0400-0000020000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8829595"/>
              </p:ext>
            </p:extLst>
          </p:nvPr>
        </p:nvGraphicFramePr>
        <p:xfrm>
          <a:off x="6095978" y="643459"/>
          <a:ext cx="5452597" cy="55710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</p:spTree>
    <p:extLst>
      <p:ext uri="{BB962C8B-B14F-4D97-AF65-F5344CB8AC3E}">
        <p14:creationId xmlns:p14="http://schemas.microsoft.com/office/powerpoint/2010/main" val="2018256065"/>
      </p:ext>
    </p:extLst>
  </p:cSld>
  <p:clrMapOvr>
    <a:masterClrMapping/>
  </p:clrMapOvr>
</p:sld>
</file>

<file path=ppt/theme/theme1.xml><?xml version="1.0" encoding="utf-8"?>
<a:theme xmlns:a="http://schemas.openxmlformats.org/drawingml/2006/main" name="Tiivistymisjuova">
  <a:themeElements>
    <a:clrScheme name="Tiivistymisjuova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01D17D"/>
      </a:accent1>
      <a:accent2>
        <a:srgbClr val="84C72A"/>
      </a:accent2>
      <a:accent3>
        <a:srgbClr val="E1D126"/>
      </a:accent3>
      <a:accent4>
        <a:srgbClr val="E29932"/>
      </a:accent4>
      <a:accent5>
        <a:srgbClr val="E56526"/>
      </a:accent5>
      <a:accent6>
        <a:srgbClr val="D63731"/>
      </a:accent6>
      <a:hlink>
        <a:srgbClr val="35FA7F"/>
      </a:hlink>
      <a:folHlink>
        <a:srgbClr val="BAFC85"/>
      </a:folHlink>
    </a:clrScheme>
    <a:fontScheme name="Tiivistymisjuova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iivistymisjuova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2B2A868B-6BC2-4B3E-98B9-1258F41035D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503</TotalTime>
  <Words>243</Words>
  <Application>Microsoft Office PowerPoint</Application>
  <PresentationFormat>Laajakuva</PresentationFormat>
  <Paragraphs>195</Paragraphs>
  <Slides>7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7</vt:i4>
      </vt:variant>
    </vt:vector>
  </HeadingPairs>
  <TitlesOfParts>
    <vt:vector size="11" baseType="lpstr">
      <vt:lpstr>Arial</vt:lpstr>
      <vt:lpstr>Century Gothic</vt:lpstr>
      <vt:lpstr>Verdana</vt:lpstr>
      <vt:lpstr>Tiivistymisjuova</vt:lpstr>
      <vt:lpstr>Kodavi tilakatsaus</vt:lpstr>
      <vt:lpstr>Mitä ollaan saatu aikaiseksi</vt:lpstr>
      <vt:lpstr>Mitä seuraavaksi</vt:lpstr>
      <vt:lpstr>Ajankäyttö</vt:lpstr>
      <vt:lpstr>PowerPoint-esitys</vt:lpstr>
      <vt:lpstr>PowerPoint-esitys</vt:lpstr>
      <vt:lpstr>PowerPoint-esitys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Kodavi tilakatsaus</dc:title>
  <dc:creator>Rantanen, Nuutti</dc:creator>
  <cp:lastModifiedBy>Rantanen, Nuutti</cp:lastModifiedBy>
  <cp:revision>5</cp:revision>
  <dcterms:created xsi:type="dcterms:W3CDTF">2020-06-26T12:55:21Z</dcterms:created>
  <dcterms:modified xsi:type="dcterms:W3CDTF">2020-06-26T21:19:15Z</dcterms:modified>
</cp:coreProperties>
</file>