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tanen, Nuutti" initials="RN" lastIdx="1" clrIdx="0">
    <p:extLst>
      <p:ext uri="{19B8F6BF-5375-455C-9EA6-DF929625EA0E}">
        <p15:presenceInfo xmlns:p15="http://schemas.microsoft.com/office/powerpoint/2012/main" userId="Rantanen, Nuut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Vaalea tyyli 1 - Korost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Kodavi\ajankaytonseuranta_kodavi%20-%20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commonshare\it-projektit-Kodavi\ajankaytonseuranta_kodavi%20-%20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2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E1EE-49F4-AD4C-AAEC462C0EC8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EE-49F4-AD4C-AAEC462C0EC8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1EE-49F4-AD4C-AAEC462C0EC8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EE-49F4-AD4C-AAEC462C0EC8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E1EE-49F4-AD4C-AAEC462C0EC8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1EE-49F4-AD4C-AAEC462C0EC8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E1EE-49F4-AD4C-AAEC462C0EC8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15.920138888888891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27.16249999999998</c:v>
                </c:pt>
                <c:pt idx="5">
                  <c:v>8.9826388888888964</c:v>
                </c:pt>
                <c:pt idx="6">
                  <c:v>7.8368055555555509</c:v>
                </c:pt>
                <c:pt idx="7">
                  <c:v>0.27083333333333331</c:v>
                </c:pt>
                <c:pt idx="8">
                  <c:v>13.177083333333332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EE-49F4-AD4C-AAEC462C0EC8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- 2.xlsx]Viikot!PivotTable1</c:name>
    <c:fmtId val="-1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2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Viikot!$A$5:$A$36</c:f>
              <c:strCache>
                <c:ptCount val="31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</c:strCache>
            </c:strRef>
          </c:cat>
          <c:val>
            <c:numRef>
              <c:f>Viikot!$B$5:$B$36</c:f>
              <c:numCache>
                <c:formatCode>[h]\:mm</c:formatCode>
                <c:ptCount val="31"/>
                <c:pt idx="0">
                  <c:v>1.6041666666666665</c:v>
                </c:pt>
                <c:pt idx="1">
                  <c:v>3.4270833333333339</c:v>
                </c:pt>
                <c:pt idx="2">
                  <c:v>5.5416666666666643</c:v>
                </c:pt>
                <c:pt idx="3">
                  <c:v>4.6527777777777768</c:v>
                </c:pt>
                <c:pt idx="4">
                  <c:v>4.1458333333333321</c:v>
                </c:pt>
                <c:pt idx="5">
                  <c:v>4.4861111111111125</c:v>
                </c:pt>
                <c:pt idx="6">
                  <c:v>4.5590277777777777</c:v>
                </c:pt>
                <c:pt idx="7">
                  <c:v>1.9861111111111116</c:v>
                </c:pt>
                <c:pt idx="8">
                  <c:v>4.3958333333333348</c:v>
                </c:pt>
                <c:pt idx="9">
                  <c:v>4.7402777777777763</c:v>
                </c:pt>
                <c:pt idx="10">
                  <c:v>2.9659722222222227</c:v>
                </c:pt>
                <c:pt idx="11">
                  <c:v>3.3055555555555549</c:v>
                </c:pt>
                <c:pt idx="12">
                  <c:v>4.9201388888888919</c:v>
                </c:pt>
                <c:pt idx="13">
                  <c:v>2.9062500000000013</c:v>
                </c:pt>
                <c:pt idx="14">
                  <c:v>3.7375000000000012</c:v>
                </c:pt>
                <c:pt idx="15">
                  <c:v>4.0590277777777786</c:v>
                </c:pt>
                <c:pt idx="16">
                  <c:v>3.364583333333333</c:v>
                </c:pt>
                <c:pt idx="17">
                  <c:v>3.4027777777777781</c:v>
                </c:pt>
                <c:pt idx="18">
                  <c:v>3.0555555555555549</c:v>
                </c:pt>
                <c:pt idx="19">
                  <c:v>2.8784722222222228</c:v>
                </c:pt>
                <c:pt idx="20">
                  <c:v>1.0104166666666665</c:v>
                </c:pt>
                <c:pt idx="21">
                  <c:v>0.97916666666666674</c:v>
                </c:pt>
                <c:pt idx="22">
                  <c:v>0.5659722222222221</c:v>
                </c:pt>
                <c:pt idx="23">
                  <c:v>1.2256944444444444</c:v>
                </c:pt>
                <c:pt idx="24">
                  <c:v>1.0937499999999998</c:v>
                </c:pt>
                <c:pt idx="25">
                  <c:v>1.1840277777777775</c:v>
                </c:pt>
                <c:pt idx="26">
                  <c:v>1.2951388888888891</c:v>
                </c:pt>
                <c:pt idx="27">
                  <c:v>1.2986111111111107</c:v>
                </c:pt>
                <c:pt idx="28">
                  <c:v>1.5104166666666663</c:v>
                </c:pt>
                <c:pt idx="29">
                  <c:v>1.0069444444444444</c:v>
                </c:pt>
                <c:pt idx="30">
                  <c:v>0.35069444444444442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36-4F9C-BD03-AF2F65F287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94424784"/>
        <c:axId val="1"/>
      </c:barChart>
      <c:catAx>
        <c:axId val="494424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\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49442478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925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9.Palaverin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15B6-45DD-A2E7-ACA58F8608EF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B6-45DD-A2E7-ACA58F8608EF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B6-45DD-A2E7-ACA58F8608E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B6-45DD-A2E7-ACA58F8608EF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5B6-45DD-A2E7-ACA58F8608EF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B6-45DD-A2E7-ACA58F8608EF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5B6-45DD-A2E7-ACA58F8608E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12.895833333333336</c:v>
                </c:pt>
                <c:pt idx="1">
                  <c:v>2.8298611111111112</c:v>
                </c:pt>
                <c:pt idx="2">
                  <c:v>7.6597222222222223</c:v>
                </c:pt>
                <c:pt idx="3">
                  <c:v>14.539583333333324</c:v>
                </c:pt>
                <c:pt idx="4">
                  <c:v>5.3645833333333375</c:v>
                </c:pt>
                <c:pt idx="5">
                  <c:v>5.6284722222222205</c:v>
                </c:pt>
                <c:pt idx="6">
                  <c:v>5.6909722222222232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B6-45DD-A2E7-ACA58F8608EF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Tilanne nyt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10.Palaverin</a:t>
            </a:r>
            <a:r>
              <a:rPr lang="fi-FI" baseline="0" dirty="0"/>
              <a:t> tilanne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6.3046104452612217E-2"/>
          <c:y val="8.7686176017829257E-2"/>
          <c:w val="0.89254093049605532"/>
          <c:h val="0.87356006169010203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4E-4FD1-83F4-0E6E7893AE54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4E-4FD1-83F4-0E6E7893AE54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4E-4FD1-83F4-0E6E7893AE54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4E-4FD1-83F4-0E6E7893AE54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4E-4FD1-83F4-0E6E7893AE54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4E-4FD1-83F4-0E6E7893AE54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4E-4FD1-83F4-0E6E7893AE54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13.01041666666667</c:v>
                </c:pt>
                <c:pt idx="1">
                  <c:v>3.1284722222222223</c:v>
                </c:pt>
                <c:pt idx="2">
                  <c:v>8.5034722222222214</c:v>
                </c:pt>
                <c:pt idx="3">
                  <c:v>17.426388888888876</c:v>
                </c:pt>
                <c:pt idx="4">
                  <c:v>5.9062500000000062</c:v>
                </c:pt>
                <c:pt idx="5">
                  <c:v>6.8090277777777759</c:v>
                </c:pt>
                <c:pt idx="6">
                  <c:v>7.208333333333333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4E-4FD1-83F4-0E6E7893AE54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11.Palaverin</a:t>
            </a:r>
            <a:r>
              <a:rPr lang="fi-FI" baseline="0"/>
              <a:t> tilanne</a:t>
            </a:r>
            <a:endParaRPr lang="fi-FI" dirty="0"/>
          </a:p>
        </c:rich>
      </c:tx>
      <c:layout>
        <c:manualLayout>
          <c:xMode val="edge"/>
          <c:yMode val="edge"/>
          <c:x val="0.19316751516111855"/>
          <c:y val="1.36778009111712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1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D09-4880-A629-51ADE24FA9BD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09-4880-A629-51ADE24FA9BD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D09-4880-A629-51ADE24FA9BD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09-4880-A629-51ADE24FA9BD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D09-4880-A629-51ADE24FA9BD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09-4880-A629-51ADE24FA9BD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CD09-4880-A629-51ADE24FA9BD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13.239583333333337</c:v>
                </c:pt>
                <c:pt idx="1">
                  <c:v>3.2256944444444446</c:v>
                </c:pt>
                <c:pt idx="2">
                  <c:v>8.5034722222222214</c:v>
                </c:pt>
                <c:pt idx="3">
                  <c:v>19.474999999999973</c:v>
                </c:pt>
                <c:pt idx="4">
                  <c:v>6.7291666666666758</c:v>
                </c:pt>
                <c:pt idx="5">
                  <c:v>7.6076388888888848</c:v>
                </c:pt>
                <c:pt idx="6">
                  <c:v>7.7361111111111107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09-4880-A629-51ADE24FA9BD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39"/>
  </c:pivotSource>
  <c:chart>
    <c:autoTitleDeleted val="1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  <c:spPr>
          <a:solidFill>
            <a:srgbClr val="993366"/>
          </a:solidFill>
          <a:ln w="12700">
            <a:solidFill>
              <a:srgbClr val="000000"/>
            </a:solidFill>
            <a:prstDash val="solid"/>
          </a:ln>
          <a:effectLst/>
        </c:spPr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472657707877549E-2"/>
          <c:y val="7.4454125217768546E-3"/>
          <c:w val="0.88725519234229122"/>
          <c:h val="0.94540030817363641"/>
        </c:manualLayout>
      </c:layout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1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04F6-4EC2-9167-760F61F9CD87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F6-4EC2-9167-760F61F9CD87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4F6-4EC2-9167-760F61F9CD87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F6-4EC2-9167-760F61F9CD87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F6-4EC2-9167-760F61F9CD87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F6-4EC2-9167-760F61F9CD87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04F6-4EC2-9167-760F61F9CD87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VaiheetLyhyt!$A$5:$A$12</c:f>
              <c:strCache>
                <c:ptCount val="7"/>
                <c:pt idx="0">
                  <c:v>Esitutkimus</c:v>
                </c:pt>
                <c:pt idx="1">
                  <c:v>Määrittely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Toteutus</c:v>
                </c:pt>
              </c:strCache>
            </c:strRef>
          </c:cat>
          <c:val>
            <c:numRef>
              <c:f>VaiheetLyhyt!$B$5:$B$12</c:f>
              <c:numCache>
                <c:formatCode>[h]:mm</c:formatCode>
                <c:ptCount val="7"/>
                <c:pt idx="0">
                  <c:v>13.750000000000005</c:v>
                </c:pt>
                <c:pt idx="1">
                  <c:v>3.6250000000000009</c:v>
                </c:pt>
                <c:pt idx="2">
                  <c:v>8.5034722222222214</c:v>
                </c:pt>
                <c:pt idx="3">
                  <c:v>23.433333333333309</c:v>
                </c:pt>
                <c:pt idx="4">
                  <c:v>8.0972222222222356</c:v>
                </c:pt>
                <c:pt idx="5">
                  <c:v>7.8368055555555509</c:v>
                </c:pt>
                <c:pt idx="6">
                  <c:v>10.520833333333332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F6-4EC2-9167-760F61F9CD87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[ajankaytonseuranta_kodavi - 2.xlsx]VaiheetLyhyt!PivotTable1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995" b="1" i="0" u="none" strike="noStrike" kern="1200" cap="all" spc="10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14. Palaverin tilanne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95" b="1" i="0" u="none" strike="noStrike" kern="1200" cap="all" spc="100" normalizeH="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ivotFmts>
      <c:pivotFmt>
        <c:idx val="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lt1"/>
          </a:solidFill>
          <a:ln w="19050">
            <a:solidFill>
              <a:schemeClr val="accent6"/>
            </a:solidFill>
          </a:ln>
          <a:effectLst/>
        </c:spPr>
        <c:marker>
          <c:symbol val="none"/>
        </c:marker>
        <c:dLbl>
          <c:idx val="0"/>
          <c:numFmt formatCode="0%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25" b="0" i="0" u="none" strike="noStrike" kern="1200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chemeClr val="lt1"/>
            </a:solidFill>
            <a:ln w="19050">
              <a:solidFill>
                <a:schemeClr val="accent6"/>
              </a:solidFill>
            </a:ln>
            <a:effectLst/>
          </c:spPr>
          <c:dPt>
            <c:idx val="0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0C4-44A3-A8B3-22D3E50E5A73}"/>
              </c:ext>
            </c:extLst>
          </c:dPt>
          <c:dPt>
            <c:idx val="1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C4-44A3-A8B3-22D3E50E5A73}"/>
              </c:ext>
            </c:extLst>
          </c:dPt>
          <c:dPt>
            <c:idx val="2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C4-44A3-A8B3-22D3E50E5A73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4-44A3-A8B3-22D3E50E5A73}"/>
              </c:ext>
            </c:extLst>
          </c:dPt>
          <c:dPt>
            <c:idx val="4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0C4-44A3-A8B3-22D3E50E5A73}"/>
              </c:ext>
            </c:extLst>
          </c:dPt>
          <c:dPt>
            <c:idx val="5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C4-44A3-A8B3-22D3E50E5A73}"/>
              </c:ext>
            </c:extLst>
          </c:dPt>
          <c:dPt>
            <c:idx val="6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0C4-44A3-A8B3-22D3E50E5A73}"/>
              </c:ext>
            </c:extLst>
          </c:dPt>
          <c:dPt>
            <c:idx val="7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4C3-47D5-BE68-C9C91E7688BF}"/>
              </c:ext>
            </c:extLst>
          </c:dPt>
          <c:dPt>
            <c:idx val="8"/>
            <c:bubble3D val="0"/>
            <c:spPr>
              <a:solidFill>
                <a:schemeClr val="lt1"/>
              </a:solidFill>
              <a:ln w="1905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4C3-47D5-BE68-C9C91E7688BF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Määrittely</c:v>
                </c:pt>
                <c:pt idx="3">
                  <c:v>Oheiskurssi</c:v>
                </c:pt>
                <c:pt idx="4">
                  <c:v>Palaverit</c:v>
                </c:pt>
                <c:pt idx="5">
                  <c:v>Projektin hallinta</c:v>
                </c:pt>
                <c:pt idx="6">
                  <c:v>Suunnittelu</c:v>
                </c:pt>
                <c:pt idx="7">
                  <c:v>Testaus</c:v>
                </c:pt>
                <c:pt idx="8">
                  <c:v>Toteutus</c:v>
                </c:pt>
              </c:strCache>
            </c:strRef>
          </c:cat>
          <c:val>
            <c:numRef>
              <c:f>VaiheetLyhyt!$B$5:$B$14</c:f>
              <c:numCache>
                <c:formatCode>[h]\:mm</c:formatCode>
                <c:ptCount val="9"/>
                <c:pt idx="0">
                  <c:v>15.76041666666667</c:v>
                </c:pt>
                <c:pt idx="1">
                  <c:v>0.17708333333333331</c:v>
                </c:pt>
                <c:pt idx="2">
                  <c:v>3.6250000000000009</c:v>
                </c:pt>
                <c:pt idx="3">
                  <c:v>8.5034722222222214</c:v>
                </c:pt>
                <c:pt idx="4">
                  <c:v>25.947222222222191</c:v>
                </c:pt>
                <c:pt idx="5">
                  <c:v>8.9618055555555642</c:v>
                </c:pt>
                <c:pt idx="6">
                  <c:v>7.8368055555555509</c:v>
                </c:pt>
                <c:pt idx="7">
                  <c:v>0.16666666666666666</c:v>
                </c:pt>
                <c:pt idx="8">
                  <c:v>12.440972222222221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C4-44A3-A8B3-22D3E50E5A73}"/>
            </c:ext>
          </c:extLst>
        </c:ser>
        <c:dLbls>
          <c:dLblPos val="inEnd"/>
          <c:showLegendKey val="0"/>
          <c:showVal val="1"/>
          <c:showCatName val="1"/>
          <c:showSerName val="0"/>
          <c:showPercent val="1"/>
          <c:showBubbleSize val="0"/>
          <c:separator>; </c:separator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/>
    </a:solidFill>
    <a:ln w="9525" cap="flat" cmpd="sng" algn="ctr">
      <a:solidFill>
        <a:schemeClr val="accent6"/>
      </a:solidFill>
      <a:round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0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>
      <cs:styleClr val="0"/>
    </cs:lnRef>
    <cs:fillRef idx="0"/>
    <cs:effectRef idx="0"/>
    <cs:fontRef idx="minor">
      <cs:styleClr val="0"/>
    </cs:fontRef>
    <cs:defRPr sz="1197" b="1" kern="1200"/>
  </cs:dataLabel>
  <cs:dataLabelCallout>
    <cs:lnRef idx="0">
      <cs:styleClr val="0"/>
    </cs:lnRef>
    <cs:fillRef idx="0"/>
    <cs:effectRef idx="0"/>
    <cs:fontRef idx="minor">
      <cs:styleClr val="0"/>
    </cs:fontRef>
    <cs:spPr>
      <a:solidFill>
        <a:schemeClr val="lt1"/>
      </a:solidFill>
      <a:ln>
        <a:solidFill>
          <a:schemeClr val="phClr"/>
        </a:solidFill>
      </a:ln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0"/>
    </cs:lnRef>
    <cs:fillRef idx="0"/>
    <cs:effectRef idx="0"/>
    <cs:fontRef idx="minor">
      <a:schemeClr val="dk1"/>
    </cs:fontRef>
    <cs:spPr>
      <a:solidFill>
        <a:schemeClr val="lt1"/>
      </a:solidFill>
      <a:ln w="19050"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8-11T16:12:47.827" idx="1">
    <p:pos x="3840" y="405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40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9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9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4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7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77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68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8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210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11" Type="http://schemas.openxmlformats.org/officeDocument/2006/relationships/comments" Target="../comments/comment1.xml"/><Relationship Id="rId5" Type="http://schemas.openxmlformats.org/officeDocument/2006/relationships/chart" Target="../charts/chart6.xml"/><Relationship Id="rId10" Type="http://schemas.openxmlformats.org/officeDocument/2006/relationships/chart" Target="../charts/chart11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000842-652C-46DC-B34A-A79299BB42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Kodavi</a:t>
            </a:r>
            <a:r>
              <a:rPr lang="fi-FI" dirty="0"/>
              <a:t> tilakatsaus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88F0E0F-8D4D-4400-AA37-16EAC0D7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628501"/>
            <a:ext cx="9448800" cy="685800"/>
          </a:xfrm>
        </p:spPr>
        <p:txBody>
          <a:bodyPr/>
          <a:lstStyle/>
          <a:p>
            <a:r>
              <a:rPr lang="fi-FI"/>
              <a:t>15. </a:t>
            </a:r>
            <a:r>
              <a:rPr lang="fi-FI" dirty="0"/>
              <a:t>palaveri</a:t>
            </a:r>
          </a:p>
        </p:txBody>
      </p:sp>
    </p:spTree>
    <p:extLst>
      <p:ext uri="{BB962C8B-B14F-4D97-AF65-F5344CB8AC3E}">
        <p14:creationId xmlns:p14="http://schemas.microsoft.com/office/powerpoint/2010/main" val="325548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D4373B-8B7C-41E0-9F08-35AE8C03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ollaan saatu aikaiseksi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6AE7D8-DE2C-45A7-82B2-EED4BD65C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Viimeistelty käyttöliittymää</a:t>
            </a:r>
          </a:p>
          <a:p>
            <a:r>
              <a:rPr lang="fi-FI" dirty="0"/>
              <a:t>Testauksen suunnittelu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100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E0323-1D46-4079-91AA-1A4ED03D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seuraavaksi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18FE0B-6949-4D0D-975C-04C6FC37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10058"/>
            <a:ext cx="10820400" cy="4024125"/>
          </a:xfrm>
        </p:spPr>
        <p:txBody>
          <a:bodyPr/>
          <a:lstStyle/>
          <a:p>
            <a:r>
              <a:rPr lang="fi-FI" dirty="0"/>
              <a:t>Projektiraportti. (luvut 5-10) </a:t>
            </a:r>
          </a:p>
          <a:p>
            <a:r>
              <a:rPr lang="fi-FI" dirty="0"/>
              <a:t>Sovellusraportti. </a:t>
            </a:r>
          </a:p>
          <a:p>
            <a:r>
              <a:rPr lang="fi-FI" dirty="0"/>
              <a:t>Testaus</a:t>
            </a:r>
          </a:p>
          <a:p>
            <a:r>
              <a:rPr lang="fi-FI" dirty="0"/>
              <a:t>Käyttöönotto</a:t>
            </a:r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5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79373B-D7B0-43FD-B37A-2FE2A3AC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ADA962-B93B-4CF4-97E5-AC52521CE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Jokaisella on tehtynä noin 360-490 tuntia</a:t>
            </a:r>
          </a:p>
          <a:p>
            <a:r>
              <a:rPr lang="fi-FI" dirty="0"/>
              <a:t>2055 tuntia kokonaisuudessa tehty hommia</a:t>
            </a:r>
          </a:p>
          <a:p>
            <a:pPr lvl="1"/>
            <a:r>
              <a:rPr lang="fi-FI" dirty="0"/>
              <a:t>Ero edelliseen 53 tuntia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358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183625AB-8E2A-404A-9D48-DB3A85CC1EED}"/>
              </a:ext>
            </a:extLst>
          </p:cNvPr>
          <p:cNvSpPr/>
          <p:nvPr/>
        </p:nvSpPr>
        <p:spPr>
          <a:xfrm>
            <a:off x="6753860" y="2852965"/>
            <a:ext cx="3302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fi-FI">
                <a:latin typeface="Verdana" panose="020B0604030504040204" pitchFamily="34" charset="0"/>
              </a:rPr>
              <a:t> </a:t>
            </a:r>
            <a:r>
              <a:rPr lang="fi-FI"/>
              <a:t> </a:t>
            </a:r>
          </a:p>
        </p:txBody>
      </p:sp>
      <p:graphicFrame>
        <p:nvGraphicFramePr>
          <p:cNvPr id="5" name="Taulukko 4">
            <a:extLst>
              <a:ext uri="{FF2B5EF4-FFF2-40B4-BE49-F238E27FC236}">
                <a16:creationId xmlns:a16="http://schemas.microsoft.com/office/drawing/2014/main" id="{E53C4585-9FDD-419C-AC80-CFF1420B0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95046"/>
              </p:ext>
            </p:extLst>
          </p:nvPr>
        </p:nvGraphicFramePr>
        <p:xfrm>
          <a:off x="643402" y="643463"/>
          <a:ext cx="10905192" cy="5571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2526">
                  <a:extLst>
                    <a:ext uri="{9D8B030D-6E8A-4147-A177-3AD203B41FA5}">
                      <a16:colId xmlns:a16="http://schemas.microsoft.com/office/drawing/2014/main" val="149314612"/>
                    </a:ext>
                  </a:extLst>
                </a:gridCol>
                <a:gridCol w="1284028">
                  <a:extLst>
                    <a:ext uri="{9D8B030D-6E8A-4147-A177-3AD203B41FA5}">
                      <a16:colId xmlns:a16="http://schemas.microsoft.com/office/drawing/2014/main" val="2773870035"/>
                    </a:ext>
                  </a:extLst>
                </a:gridCol>
                <a:gridCol w="1284028">
                  <a:extLst>
                    <a:ext uri="{9D8B030D-6E8A-4147-A177-3AD203B41FA5}">
                      <a16:colId xmlns:a16="http://schemas.microsoft.com/office/drawing/2014/main" val="1328098233"/>
                    </a:ext>
                  </a:extLst>
                </a:gridCol>
                <a:gridCol w="1284028">
                  <a:extLst>
                    <a:ext uri="{9D8B030D-6E8A-4147-A177-3AD203B41FA5}">
                      <a16:colId xmlns:a16="http://schemas.microsoft.com/office/drawing/2014/main" val="2999519064"/>
                    </a:ext>
                  </a:extLst>
                </a:gridCol>
                <a:gridCol w="1284028">
                  <a:extLst>
                    <a:ext uri="{9D8B030D-6E8A-4147-A177-3AD203B41FA5}">
                      <a16:colId xmlns:a16="http://schemas.microsoft.com/office/drawing/2014/main" val="985922444"/>
                    </a:ext>
                  </a:extLst>
                </a:gridCol>
                <a:gridCol w="1284028">
                  <a:extLst>
                    <a:ext uri="{9D8B030D-6E8A-4147-A177-3AD203B41FA5}">
                      <a16:colId xmlns:a16="http://schemas.microsoft.com/office/drawing/2014/main" val="635792124"/>
                    </a:ext>
                  </a:extLst>
                </a:gridCol>
                <a:gridCol w="2242526">
                  <a:extLst>
                    <a:ext uri="{9D8B030D-6E8A-4147-A177-3AD203B41FA5}">
                      <a16:colId xmlns:a16="http://schemas.microsoft.com/office/drawing/2014/main" val="2730268076"/>
                    </a:ext>
                  </a:extLst>
                </a:gridCol>
              </a:tblGrid>
              <a:tr h="167625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u="none" strike="noStrike">
                          <a:effectLst/>
                        </a:rPr>
                        <a:t>Viikko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NR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LA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AV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AK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OH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Kaikki yhteensä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147492942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668295962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6527505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27:25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693893560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111:40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2413295731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1367654835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107:40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759143797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109:25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2028949718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47:40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1988602486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105:30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1371053587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25:51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113:46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1393592589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71:11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398662258"/>
                  </a:ext>
                </a:extLst>
              </a:tr>
              <a:tr h="177484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79:20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752155965"/>
                  </a:ext>
                </a:extLst>
              </a:tr>
              <a:tr h="177484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118:05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544762812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69:45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2327319674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25:52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89:42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227302049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18:00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97:25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858710099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19:35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1963764886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81:40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2537618044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11:35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20:15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491538282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16:10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17:05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69:05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547706778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1694960092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15:35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23:30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968587292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27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2023028970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5:40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879908043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29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5:00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4034964229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13:20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28:25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97557057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7:00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418737576"/>
                  </a:ext>
                </a:extLst>
              </a:tr>
              <a:tr h="177484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32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10:10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14:00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419026978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33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6:05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12:25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9:50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4:55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36:15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637496487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34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8:15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1:10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9:30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24:10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553113449"/>
                  </a:ext>
                </a:extLst>
              </a:tr>
              <a:tr h="167625"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3:00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0:45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0:20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 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8:25</a:t>
                      </a:r>
                      <a:endParaRPr lang="fi-FI" sz="7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757535485"/>
                  </a:ext>
                </a:extLst>
              </a:tr>
              <a:tr h="177484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u="none" strike="noStrike">
                          <a:effectLst/>
                        </a:rPr>
                        <a:t>Kaikki yhteensä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356:10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488:34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422:45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377:05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>
                          <a:effectLst/>
                        </a:rPr>
                        <a:t>411:10</a:t>
                      </a:r>
                      <a:endParaRPr lang="fi-FI" sz="700" b="1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700" u="none" strike="noStrike" dirty="0">
                          <a:effectLst/>
                        </a:rPr>
                        <a:t>2055:44</a:t>
                      </a:r>
                      <a:endParaRPr lang="fi-FI" sz="7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123" marR="7123" marT="7123" marB="0" anchor="b"/>
                </a:tc>
                <a:extLst>
                  <a:ext uri="{0D108BD9-81ED-4DB2-BD59-A6C34878D82A}">
                    <a16:rowId xmlns:a16="http://schemas.microsoft.com/office/drawing/2014/main" val="3265141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06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D993AC9-3A4A-4CF2-9BEF-8002E58F6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DE4144AD-8278-4A35-8DF4-1629E2896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 w="31750"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1890"/>
              </p:ext>
            </p:extLst>
          </p:nvPr>
        </p:nvGraphicFramePr>
        <p:xfrm>
          <a:off x="643402" y="643465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B31E63E0-037D-4B7E-A48D-DDC436E17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49035"/>
              </p:ext>
            </p:extLst>
          </p:nvPr>
        </p:nvGraphicFramePr>
        <p:xfrm>
          <a:off x="643402" y="643463"/>
          <a:ext cx="10905195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34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2770B5F4-AED0-4A3A-859D-B6239ED3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03" y="643464"/>
            <a:ext cx="10905195" cy="5571072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20931"/>
              </p:ext>
            </p:extLst>
          </p:nvPr>
        </p:nvGraphicFramePr>
        <p:xfrm>
          <a:off x="643402" y="643464"/>
          <a:ext cx="10905195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10374"/>
              </p:ext>
            </p:extLst>
          </p:nvPr>
        </p:nvGraphicFramePr>
        <p:xfrm>
          <a:off x="643401" y="643464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22198"/>
              </p:ext>
            </p:extLst>
          </p:nvPr>
        </p:nvGraphicFramePr>
        <p:xfrm>
          <a:off x="6096000" y="643464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A6ED580-745A-40EB-921F-D61E555E7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868880"/>
              </p:ext>
            </p:extLst>
          </p:nvPr>
        </p:nvGraphicFramePr>
        <p:xfrm>
          <a:off x="643400" y="643463"/>
          <a:ext cx="5452597" cy="557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68610"/>
              </p:ext>
            </p:extLst>
          </p:nvPr>
        </p:nvGraphicFramePr>
        <p:xfrm>
          <a:off x="643390" y="643462"/>
          <a:ext cx="5452599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95672"/>
              </p:ext>
            </p:extLst>
          </p:nvPr>
        </p:nvGraphicFramePr>
        <p:xfrm>
          <a:off x="643381" y="643445"/>
          <a:ext cx="5452597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625B9F9-09F6-4379-A319-E56B254B4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06383"/>
              </p:ext>
            </p:extLst>
          </p:nvPr>
        </p:nvGraphicFramePr>
        <p:xfrm>
          <a:off x="643359" y="643434"/>
          <a:ext cx="5452597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" name="Chart 1">
            <a:extLst>
              <a:ext uri="{FF2B5EF4-FFF2-40B4-BE49-F238E27FC236}">
                <a16:creationId xmlns:a16="http://schemas.microsoft.com/office/drawing/2014/main" id="{3AAD7664-6D30-4F84-BF29-DA6F81EF6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354304"/>
              </p:ext>
            </p:extLst>
          </p:nvPr>
        </p:nvGraphicFramePr>
        <p:xfrm>
          <a:off x="6095956" y="643425"/>
          <a:ext cx="5452641" cy="5571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1">
            <a:extLst>
              <a:ext uri="{FF2B5EF4-FFF2-40B4-BE49-F238E27FC236}">
                <a16:creationId xmlns:a16="http://schemas.microsoft.com/office/drawing/2014/main" id="{2DF4B206-5391-4EF1-A7AD-2A2ED6759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912144"/>
              </p:ext>
            </p:extLst>
          </p:nvPr>
        </p:nvGraphicFramePr>
        <p:xfrm>
          <a:off x="6095868" y="643425"/>
          <a:ext cx="5452641" cy="557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018256065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308</Words>
  <Application>Microsoft Office PowerPoint</Application>
  <PresentationFormat>Laajakuva</PresentationFormat>
  <Paragraphs>262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Verdana</vt:lpstr>
      <vt:lpstr>Tiivistymisjuova</vt:lpstr>
      <vt:lpstr>Kodavi tilakatsaus</vt:lpstr>
      <vt:lpstr>Mitä ollaan saatu aikaiseksi</vt:lpstr>
      <vt:lpstr>Mitä seuraavaksi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Kodavi tilakatsaus</dc:title>
  <dc:creator>Rantanen, Nuutti</dc:creator>
  <cp:lastModifiedBy>Rantanen, Nuutti</cp:lastModifiedBy>
  <cp:revision>9</cp:revision>
  <dcterms:created xsi:type="dcterms:W3CDTF">2020-08-11T13:09:19Z</dcterms:created>
  <dcterms:modified xsi:type="dcterms:W3CDTF">2020-08-25T13:13:27Z</dcterms:modified>
</cp:coreProperties>
</file>