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tanen, Nuutti" initials="RN" lastIdx="1" clrIdx="0">
    <p:extLst>
      <p:ext uri="{19B8F6BF-5375-455C-9EA6-DF929625EA0E}">
        <p15:presenceInfo xmlns:p15="http://schemas.microsoft.com/office/powerpoint/2012/main" userId="Rantanen, Nuut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-1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Viikot!$A$5:$A$39</c:f>
              <c:strCache>
                <c:ptCount val="3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  <c:pt idx="31">
                  <c:v>36</c:v>
                </c:pt>
                <c:pt idx="32">
                  <c:v>37</c:v>
                </c:pt>
                <c:pt idx="33">
                  <c:v>38</c:v>
                </c:pt>
              </c:strCache>
            </c:strRef>
          </c:cat>
          <c:val>
            <c:numRef>
              <c:f>Viikot!$B$5:$B$39</c:f>
              <c:numCache>
                <c:formatCode>[h]\:mm</c:formatCode>
                <c:ptCount val="34"/>
                <c:pt idx="0">
                  <c:v>1.6041666666666665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3.3055555555555549</c:v>
                </c:pt>
                <c:pt idx="12">
                  <c:v>4.9201388888888919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4.0590277777777786</c:v>
                </c:pt>
                <c:pt idx="16">
                  <c:v>3.364583333333333</c:v>
                </c:pt>
                <c:pt idx="17">
                  <c:v>3.4027777777777781</c:v>
                </c:pt>
                <c:pt idx="18">
                  <c:v>3.0555555555555549</c:v>
                </c:pt>
                <c:pt idx="19">
                  <c:v>2.8784722222222228</c:v>
                </c:pt>
                <c:pt idx="20">
                  <c:v>1.0104166666666665</c:v>
                </c:pt>
                <c:pt idx="21">
                  <c:v>0.97916666666666674</c:v>
                </c:pt>
                <c:pt idx="22">
                  <c:v>0.5659722222222221</c:v>
                </c:pt>
                <c:pt idx="23">
                  <c:v>1.2256944444444444</c:v>
                </c:pt>
                <c:pt idx="24">
                  <c:v>1.0937499999999998</c:v>
                </c:pt>
                <c:pt idx="25">
                  <c:v>1.1840277777777775</c:v>
                </c:pt>
                <c:pt idx="26">
                  <c:v>1.2951388888888891</c:v>
                </c:pt>
                <c:pt idx="27">
                  <c:v>1.2986111111111107</c:v>
                </c:pt>
                <c:pt idx="28">
                  <c:v>1.5104166666666663</c:v>
                </c:pt>
                <c:pt idx="29">
                  <c:v>1.0069444444444444</c:v>
                </c:pt>
                <c:pt idx="30">
                  <c:v>1.7777777777777777</c:v>
                </c:pt>
                <c:pt idx="31">
                  <c:v>1.1631944444444444</c:v>
                </c:pt>
                <c:pt idx="32">
                  <c:v>0.69097222222222221</c:v>
                </c:pt>
                <c:pt idx="33">
                  <c:v>0.28125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3-4156-B6AC-F67654EE67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15. 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1EE-49F4-AD4C-AAEC462C0EC8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EE-49F4-AD4C-AAEC462C0EC8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1EE-49F4-AD4C-AAEC462C0EC8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EE-49F4-AD4C-AAEC462C0EC8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1EE-49F4-AD4C-AAEC462C0EC8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EE-49F4-AD4C-AAEC462C0EC8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1EE-49F4-AD4C-AAEC462C0EC8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6B4-41B3-8B14-49DB4A888F66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6B4-41B3-8B14-49DB4A888F6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15.920138888888891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27.16249999999998</c:v>
                </c:pt>
                <c:pt idx="5">
                  <c:v>8.9826388888888964</c:v>
                </c:pt>
                <c:pt idx="6">
                  <c:v>7.8368055555555509</c:v>
                </c:pt>
                <c:pt idx="7">
                  <c:v>0.27083333333333331</c:v>
                </c:pt>
                <c:pt idx="8">
                  <c:v>13.177083333333332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EE-49F4-AD4C-AAEC462C0EC8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939-4925-A648-FA7DF1C0BC3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39-4925-A648-FA7DF1C0BC3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939-4925-A648-FA7DF1C0BC3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39-4925-A648-FA7DF1C0BC3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939-4925-A648-FA7DF1C0BC3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39-4925-A648-FA7DF1C0BC3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939-4925-A648-FA7DF1C0BC3D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28.99583333333333</c:v>
                </c:pt>
                <c:pt idx="5">
                  <c:v>9.2395833333333375</c:v>
                </c:pt>
                <c:pt idx="6">
                  <c:v>7.8368055555555509</c:v>
                </c:pt>
                <c:pt idx="7">
                  <c:v>0.72569444444444442</c:v>
                </c:pt>
                <c:pt idx="8">
                  <c:v>13.395833333333332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939-4925-A648-FA7DF1C0BC3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10.Palaverin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046104452612217E-2"/>
          <c:y val="8.7686176017829257E-2"/>
          <c:w val="0.89254093049605532"/>
          <c:h val="0.87356006169010203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4E-4FD1-83F4-0E6E7893AE5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4E-4FD1-83F4-0E6E7893AE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4E-4FD1-83F4-0E6E7893AE54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4E-4FD1-83F4-0E6E7893AE54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4E-4FD1-83F4-0E6E7893AE54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4E-4FD1-83F4-0E6E7893AE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4E-4FD1-83F4-0E6E7893AE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4E-4FD1-83F4-0E6E7893AE54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11.Palaverin</a:t>
            </a:r>
            <a:r>
              <a:rPr lang="fi-FI" baseline="0"/>
              <a:t> tilanne</a:t>
            </a:r>
            <a:endParaRPr lang="fi-FI" dirty="0"/>
          </a:p>
        </c:rich>
      </c:tx>
      <c:layout>
        <c:manualLayout>
          <c:xMode val="edge"/>
          <c:yMode val="edge"/>
          <c:x val="0.19316751516111855"/>
          <c:y val="1.3677800911171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09-4880-A629-51ADE24FA9B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9-4880-A629-51ADE24FA9B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09-4880-A629-51ADE24FA9B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9-4880-A629-51ADE24FA9B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09-4880-A629-51ADE24FA9B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9-4880-A629-51ADE24FA9B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D09-4880-A629-51ADE24FA9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13.239583333333337</c:v>
                </c:pt>
                <c:pt idx="1">
                  <c:v>3.2256944444444446</c:v>
                </c:pt>
                <c:pt idx="2">
                  <c:v>8.5034722222222214</c:v>
                </c:pt>
                <c:pt idx="3">
                  <c:v>19.474999999999973</c:v>
                </c:pt>
                <c:pt idx="4">
                  <c:v>6.7291666666666758</c:v>
                </c:pt>
                <c:pt idx="5">
                  <c:v>7.6076388888888848</c:v>
                </c:pt>
                <c:pt idx="6">
                  <c:v>7.7361111111111107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09-4880-A629-51ADE24FA9B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9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72657707877549E-2"/>
          <c:y val="7.4454125217768546E-3"/>
          <c:w val="0.88725519234229122"/>
          <c:h val="0.94540030817363641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4F6-4EC2-9167-760F61F9CD87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F6-4EC2-9167-760F61F9CD87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4F6-4EC2-9167-760F61F9CD87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F6-4EC2-9167-760F61F9CD87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F6-4EC2-9167-760F61F9CD87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F6-4EC2-9167-760F61F9CD87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4F6-4EC2-9167-760F61F9CD8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13.750000000000005</c:v>
                </c:pt>
                <c:pt idx="1">
                  <c:v>3.6250000000000009</c:v>
                </c:pt>
                <c:pt idx="2">
                  <c:v>8.5034722222222214</c:v>
                </c:pt>
                <c:pt idx="3">
                  <c:v>23.433333333333309</c:v>
                </c:pt>
                <c:pt idx="4">
                  <c:v>8.0972222222222356</c:v>
                </c:pt>
                <c:pt idx="5">
                  <c:v>7.8368055555555509</c:v>
                </c:pt>
                <c:pt idx="6">
                  <c:v>10.520833333333332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F6-4EC2-9167-760F61F9CD87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14. 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0C4-44A3-A8B3-22D3E50E5A73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C4-44A3-A8B3-22D3E50E5A73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0C4-44A3-A8B3-22D3E50E5A73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C4-44A3-A8B3-22D3E50E5A73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0C4-44A3-A8B3-22D3E50E5A73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C4-44A3-A8B3-22D3E50E5A73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0C4-44A3-A8B3-22D3E50E5A73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4C3-47D5-BE68-C9C91E7688BF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4C3-47D5-BE68-C9C91E7688B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15.76041666666667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25.947222222222191</c:v>
                </c:pt>
                <c:pt idx="5">
                  <c:v>8.9618055555555642</c:v>
                </c:pt>
                <c:pt idx="6">
                  <c:v>7.8368055555555509</c:v>
                </c:pt>
                <c:pt idx="7">
                  <c:v>0.16666666666666666</c:v>
                </c:pt>
                <c:pt idx="8">
                  <c:v>12.440972222222221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C4-44A3-A8B3-22D3E50E5A73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1T16:12:47.827" idx="1">
    <p:pos x="3840" y="40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12" Type="http://schemas.openxmlformats.org/officeDocument/2006/relationships/comments" Target="../comments/comment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16.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Viimeistelty käyttöliittymää</a:t>
            </a:r>
          </a:p>
          <a:p>
            <a:r>
              <a:rPr lang="fi-FI" dirty="0"/>
              <a:t>Testauksen suunnittelu</a:t>
            </a:r>
          </a:p>
          <a:p>
            <a:pPr lvl="1"/>
            <a:r>
              <a:rPr lang="fi-FI" dirty="0"/>
              <a:t>Kysymyksiä Ojalalle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10058"/>
            <a:ext cx="10820400" cy="4024125"/>
          </a:xfrm>
        </p:spPr>
        <p:txBody>
          <a:bodyPr/>
          <a:lstStyle/>
          <a:p>
            <a:r>
              <a:rPr lang="fi-FI" dirty="0"/>
              <a:t>Projektiraportti. (luvut 5-10) </a:t>
            </a:r>
          </a:p>
          <a:p>
            <a:r>
              <a:rPr lang="fi-FI" dirty="0"/>
              <a:t>Sovellusraportti. </a:t>
            </a:r>
          </a:p>
          <a:p>
            <a:r>
              <a:rPr lang="fi-FI" dirty="0"/>
              <a:t>Testaus. </a:t>
            </a:r>
            <a:r>
              <a:rPr lang="fi-FI"/>
              <a:t>(Järjestelmätestauksen </a:t>
            </a:r>
            <a:r>
              <a:rPr lang="fi-FI" dirty="0"/>
              <a:t>sisäinen deadline on 28.9.) </a:t>
            </a:r>
          </a:p>
          <a:p>
            <a:r>
              <a:rPr lang="fi-FI" dirty="0"/>
              <a:t>Käyttöönotto. </a:t>
            </a:r>
          </a:p>
          <a:p>
            <a:r>
              <a:rPr lang="fi-FI" dirty="0"/>
              <a:t>Sovellus palvelimelle viimeistään 23.9.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noin 370-490 tuntia</a:t>
            </a:r>
          </a:p>
          <a:p>
            <a:r>
              <a:rPr lang="fi-FI" dirty="0"/>
              <a:t>2141 tuntia kokonaisuudessa tehty hommia</a:t>
            </a:r>
          </a:p>
          <a:p>
            <a:pPr lvl="1"/>
            <a:r>
              <a:rPr lang="fi-FI" dirty="0"/>
              <a:t>Ero edelliseen 86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4C7C164-51BB-42A0-89AF-B1A3E37B7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9305"/>
              </p:ext>
            </p:extLst>
          </p:nvPr>
        </p:nvGraphicFramePr>
        <p:xfrm>
          <a:off x="643402" y="643464"/>
          <a:ext cx="10905195" cy="5571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2525">
                  <a:extLst>
                    <a:ext uri="{9D8B030D-6E8A-4147-A177-3AD203B41FA5}">
                      <a16:colId xmlns:a16="http://schemas.microsoft.com/office/drawing/2014/main" val="1924301925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3474070888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2628071870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2215283488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3773809849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1430563540"/>
                    </a:ext>
                  </a:extLst>
                </a:gridCol>
                <a:gridCol w="2242525">
                  <a:extLst>
                    <a:ext uri="{9D8B030D-6E8A-4147-A177-3AD203B41FA5}">
                      <a16:colId xmlns:a16="http://schemas.microsoft.com/office/drawing/2014/main" val="2154328250"/>
                    </a:ext>
                  </a:extLst>
                </a:gridCol>
              </a:tblGrid>
              <a:tr h="153498"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u="none" strike="noStrike">
                          <a:effectLst/>
                        </a:rPr>
                        <a:t>Viikko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NR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LA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AV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AK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OH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Kaikki yhteensä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6296588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38:30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4090106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9549032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27:25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36:15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0752980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38:10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111:40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4261373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6108155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107:40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4896661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109:25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5398970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47:40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0325331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105:30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1229646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25:51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113:46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4959513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71:11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3058194"/>
                  </a:ext>
                </a:extLst>
              </a:tr>
              <a:tr h="162526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79:20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38514453"/>
                  </a:ext>
                </a:extLst>
              </a:tr>
              <a:tr h="162526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118:05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6293862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69:45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7521353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25:52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89:42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5948396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97:25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6112928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3083937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81:40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4660636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1404435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69:05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762419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9440361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 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764371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9462456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29:25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8166828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3967475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92109845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31:05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4676726"/>
                  </a:ext>
                </a:extLst>
              </a:tr>
              <a:tr h="162526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31:10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3111392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33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36:15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8235644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34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2780236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42:40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619780"/>
                  </a:ext>
                </a:extLst>
              </a:tr>
              <a:tr h="162526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 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27:55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3599249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 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28073707"/>
                  </a:ext>
                </a:extLst>
              </a:tr>
              <a:tr h="153498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 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 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7958787"/>
                  </a:ext>
                </a:extLst>
              </a:tr>
              <a:tr h="162526"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u="none" strike="noStrike">
                          <a:effectLst/>
                        </a:rPr>
                        <a:t>Kaikki yhteensä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371:15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492:19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453:50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400:30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423:20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 dirty="0">
                          <a:effectLst/>
                        </a:rPr>
                        <a:t>2141:14</a:t>
                      </a:r>
                      <a:endParaRPr lang="fi-FI" sz="7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014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9003201-56BB-4C5F-9036-D54F33F04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947217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A6ED580-745A-40EB-921F-D61E555E7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68880"/>
              </p:ext>
            </p:extLst>
          </p:nvPr>
        </p:nvGraphicFramePr>
        <p:xfrm>
          <a:off x="643400" y="643463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68610"/>
              </p:ext>
            </p:extLst>
          </p:nvPr>
        </p:nvGraphicFramePr>
        <p:xfrm>
          <a:off x="643390" y="643462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95672"/>
              </p:ext>
            </p:extLst>
          </p:nvPr>
        </p:nvGraphicFramePr>
        <p:xfrm>
          <a:off x="643381" y="643445"/>
          <a:ext cx="5452597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625B9F9-09F6-4379-A319-E56B254B4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06383"/>
              </p:ext>
            </p:extLst>
          </p:nvPr>
        </p:nvGraphicFramePr>
        <p:xfrm>
          <a:off x="643359" y="643434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3AAD7664-6D30-4F84-BF29-DA6F81EF6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30784"/>
              </p:ext>
            </p:extLst>
          </p:nvPr>
        </p:nvGraphicFramePr>
        <p:xfrm>
          <a:off x="6095934" y="643387"/>
          <a:ext cx="5452641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1">
            <a:extLst>
              <a:ext uri="{FF2B5EF4-FFF2-40B4-BE49-F238E27FC236}">
                <a16:creationId xmlns:a16="http://schemas.microsoft.com/office/drawing/2014/main" id="{2DF4B206-5391-4EF1-A7AD-2A2ED6759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18033"/>
              </p:ext>
            </p:extLst>
          </p:nvPr>
        </p:nvGraphicFramePr>
        <p:xfrm>
          <a:off x="643337" y="643395"/>
          <a:ext cx="5452641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42A364DF-E67B-424A-8501-1A5D5AC0E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85952"/>
              </p:ext>
            </p:extLst>
          </p:nvPr>
        </p:nvGraphicFramePr>
        <p:xfrm>
          <a:off x="6095846" y="643387"/>
          <a:ext cx="5452641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345</Words>
  <Application>Microsoft Office PowerPoint</Application>
  <PresentationFormat>Laajakuva</PresentationFormat>
  <Paragraphs>284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16</cp:revision>
  <dcterms:created xsi:type="dcterms:W3CDTF">2020-08-11T13:09:19Z</dcterms:created>
  <dcterms:modified xsi:type="dcterms:W3CDTF">2020-09-15T13:46:28Z</dcterms:modified>
</cp:coreProperties>
</file>