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32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Viikot!$A$5:$A$40</c:f>
              <c:strCache>
                <c:ptCount val="3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</c:strCache>
            </c:strRef>
          </c:cat>
          <c:val>
            <c:numRef>
              <c:f>Viikot!$B$5:$B$40</c:f>
              <c:numCache>
                <c:formatCode>[h]\:mm</c:formatCode>
                <c:ptCount val="35"/>
                <c:pt idx="0">
                  <c:v>1.6041666666666667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4.6527777777777777</c:v>
                </c:pt>
                <c:pt idx="4">
                  <c:v>4.145833333333333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4.7402777777777771</c:v>
                </c:pt>
                <c:pt idx="10">
                  <c:v>2.9659722222222227</c:v>
                </c:pt>
                <c:pt idx="11">
                  <c:v>3.3055555555555554</c:v>
                </c:pt>
                <c:pt idx="12">
                  <c:v>4.9201388888888902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4.0590277777777777</c:v>
                </c:pt>
                <c:pt idx="16">
                  <c:v>3.364583333333333</c:v>
                </c:pt>
                <c:pt idx="17">
                  <c:v>3.4027777777777777</c:v>
                </c:pt>
                <c:pt idx="18">
                  <c:v>3.0555555555555545</c:v>
                </c:pt>
                <c:pt idx="19">
                  <c:v>2.8784722222222223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1.2256944444444446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1.2951388888888888</c:v>
                </c:pt>
                <c:pt idx="27">
                  <c:v>1.2986111111111107</c:v>
                </c:pt>
                <c:pt idx="28">
                  <c:v>1.5104166666666665</c:v>
                </c:pt>
                <c:pt idx="29">
                  <c:v>1.0069444444444444</c:v>
                </c:pt>
                <c:pt idx="30">
                  <c:v>1.9861111111111112</c:v>
                </c:pt>
                <c:pt idx="31">
                  <c:v>1.2013888888888888</c:v>
                </c:pt>
                <c:pt idx="32">
                  <c:v>1.0381944444444442</c:v>
                </c:pt>
                <c:pt idx="33">
                  <c:v>1.8458333333333334</c:v>
                </c:pt>
                <c:pt idx="34">
                  <c:v>1.5173611111111109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A-4D1C-9415-C444DBA703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15. 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1EE-49F4-AD4C-AAEC462C0EC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E-49F4-AD4C-AAEC462C0EC8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EE-49F4-AD4C-AAEC462C0EC8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EE-49F4-AD4C-AAEC462C0EC8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1EE-49F4-AD4C-AAEC462C0EC8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EE-49F4-AD4C-AAEC462C0EC8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1EE-49F4-AD4C-AAEC462C0EC8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B4-41B3-8B14-49DB4A888F66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6B4-41B3-8B14-49DB4A888F6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15.920138888888891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27.16249999999998</c:v>
                </c:pt>
                <c:pt idx="5">
                  <c:v>8.9826388888888964</c:v>
                </c:pt>
                <c:pt idx="6">
                  <c:v>7.8368055555555509</c:v>
                </c:pt>
                <c:pt idx="7">
                  <c:v>0.27083333333333331</c:v>
                </c:pt>
                <c:pt idx="8">
                  <c:v>13.177083333333332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EE-49F4-AD4C-AAEC462C0EC8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16.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939-4925-A648-FA7DF1C0BC3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9-4925-A648-FA7DF1C0BC3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39-4925-A648-FA7DF1C0BC3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39-4925-A648-FA7DF1C0BC3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39-4925-A648-FA7DF1C0BC3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39-4925-A648-FA7DF1C0BC3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39-4925-A648-FA7DF1C0BC3D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A8-4530-86C9-1C8A6661F07A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8A8-4530-86C9-1C8A6661F07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28.99583333333333</c:v>
                </c:pt>
                <c:pt idx="5">
                  <c:v>9.2395833333333375</c:v>
                </c:pt>
                <c:pt idx="6">
                  <c:v>7.8368055555555509</c:v>
                </c:pt>
                <c:pt idx="7">
                  <c:v>0.72569444444444442</c:v>
                </c:pt>
                <c:pt idx="8">
                  <c:v>13.395833333333332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39-4925-A648-FA7DF1C0BC3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F7F-44A4-A6DE-887FA9646240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7F-44A4-A6DE-887FA9646240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F7F-44A4-A6DE-887FA9646240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7F-44A4-A6DE-887FA9646240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F7F-44A4-A6DE-887FA9646240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7F-44A4-A6DE-887FA9646240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F7F-44A4-A6DE-887FA9646240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0.64583333333333326</c:v>
                </c:pt>
                <c:pt idx="2">
                  <c:v>4.1618055555555564</c:v>
                </c:pt>
                <c:pt idx="3">
                  <c:v>8.5034722222222214</c:v>
                </c:pt>
                <c:pt idx="4">
                  <c:v>30.138194444444451</c:v>
                </c:pt>
                <c:pt idx="5">
                  <c:v>9.31944444444445</c:v>
                </c:pt>
                <c:pt idx="6">
                  <c:v>7.83680555555555</c:v>
                </c:pt>
                <c:pt idx="7">
                  <c:v>0.8472222222222221</c:v>
                </c:pt>
                <c:pt idx="8">
                  <c:v>14.72222222222222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7F-44A4-A6DE-887FA9646240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14.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C3-47D5-BE68-C9C91E7688BF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4C3-47D5-BE68-C9C91E7688B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omments" Target="../comments/comment1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17.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Viimeistelty käyttöliittymää</a:t>
            </a:r>
          </a:p>
          <a:p>
            <a:r>
              <a:rPr lang="fi-FI" dirty="0"/>
              <a:t>Testauksen suunnittelu</a:t>
            </a:r>
          </a:p>
          <a:p>
            <a:r>
              <a:rPr lang="fi-FI" dirty="0"/>
              <a:t>Saatu sovellus palvelimelle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r>
              <a:rPr lang="fi-FI" dirty="0"/>
              <a:t>Testaus. (Järjestelmätestauksen sisäinen deadline on 28.9.)</a:t>
            </a:r>
          </a:p>
          <a:p>
            <a:pPr lvl="1"/>
            <a:r>
              <a:rPr lang="fi-FI"/>
              <a:t>Kristiinan testipäivä </a:t>
            </a:r>
            <a:endParaRPr lang="fi-FI" dirty="0"/>
          </a:p>
          <a:p>
            <a:r>
              <a:rPr lang="fi-FI" dirty="0"/>
              <a:t>Käyttöönotto.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380-530 tuntia</a:t>
            </a:r>
          </a:p>
          <a:p>
            <a:r>
              <a:rPr lang="fi-FI" dirty="0"/>
              <a:t>2229 tuntia kokonaisuudessa tehty hommia</a:t>
            </a:r>
          </a:p>
          <a:p>
            <a:pPr lvl="1"/>
            <a:r>
              <a:rPr lang="fi-FI" dirty="0"/>
              <a:t>Ero edelliseen 88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8CA4E37-6A12-4703-900C-25F7DC9C2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82965"/>
              </p:ext>
            </p:extLst>
          </p:nvPr>
        </p:nvGraphicFramePr>
        <p:xfrm>
          <a:off x="643403" y="643464"/>
          <a:ext cx="10905197" cy="5571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526">
                  <a:extLst>
                    <a:ext uri="{9D8B030D-6E8A-4147-A177-3AD203B41FA5}">
                      <a16:colId xmlns:a16="http://schemas.microsoft.com/office/drawing/2014/main" val="1966238558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3157436925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2333825563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686294061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507678402"/>
                    </a:ext>
                  </a:extLst>
                </a:gridCol>
                <a:gridCol w="1284029">
                  <a:extLst>
                    <a:ext uri="{9D8B030D-6E8A-4147-A177-3AD203B41FA5}">
                      <a16:colId xmlns:a16="http://schemas.microsoft.com/office/drawing/2014/main" val="1329558191"/>
                    </a:ext>
                  </a:extLst>
                </a:gridCol>
                <a:gridCol w="2242526">
                  <a:extLst>
                    <a:ext uri="{9D8B030D-6E8A-4147-A177-3AD203B41FA5}">
                      <a16:colId xmlns:a16="http://schemas.microsoft.com/office/drawing/2014/main" val="2507449228"/>
                    </a:ext>
                  </a:extLst>
                </a:gridCol>
              </a:tblGrid>
              <a:tr h="149382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Viikko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NR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LA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AV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AK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OH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9109368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22291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6438040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402782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3141429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5491115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267758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3900647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995458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105:30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1005378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113:46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614389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71:11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1857593"/>
                  </a:ext>
                </a:extLst>
              </a:tr>
              <a:tr h="158170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952692"/>
                  </a:ext>
                </a:extLst>
              </a:tr>
              <a:tr h="158170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118:05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936071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112201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89:42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4158941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884897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3909694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8266555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187499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142372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35687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0215459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6221842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0112838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069720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7835303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268638"/>
                  </a:ext>
                </a:extLst>
              </a:tr>
              <a:tr h="158170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0733221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4406781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0035207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9390238"/>
                  </a:ext>
                </a:extLst>
              </a:tr>
              <a:tr h="158170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128397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743589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14:28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44:18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7259966"/>
                  </a:ext>
                </a:extLst>
              </a:tr>
              <a:tr h="149382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5336428"/>
                  </a:ext>
                </a:extLst>
              </a:tr>
              <a:tr h="158170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379:15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531:39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470:20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400:30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447:43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 dirty="0">
                          <a:effectLst/>
                        </a:rPr>
                        <a:t>2229:27</a:t>
                      </a:r>
                      <a:endParaRPr lang="fi-FI" sz="7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59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89751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06383"/>
              </p:ext>
            </p:extLst>
          </p:nvPr>
        </p:nvGraphicFramePr>
        <p:xfrm>
          <a:off x="643359" y="64343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3AAD7664-6D30-4F84-BF29-DA6F81EF6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30784"/>
              </p:ext>
            </p:extLst>
          </p:nvPr>
        </p:nvGraphicFramePr>
        <p:xfrm>
          <a:off x="6095934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2DF4B206-5391-4EF1-A7AD-2A2ED67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18033"/>
              </p:ext>
            </p:extLst>
          </p:nvPr>
        </p:nvGraphicFramePr>
        <p:xfrm>
          <a:off x="643337" y="643395"/>
          <a:ext cx="5452641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2A364DF-E67B-424A-8501-1A5D5AC0E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45689"/>
              </p:ext>
            </p:extLst>
          </p:nvPr>
        </p:nvGraphicFramePr>
        <p:xfrm>
          <a:off x="643260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771270"/>
              </p:ext>
            </p:extLst>
          </p:nvPr>
        </p:nvGraphicFramePr>
        <p:xfrm>
          <a:off x="6095900" y="643387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354</Words>
  <Application>Microsoft Office PowerPoint</Application>
  <PresentationFormat>Laajakuva</PresentationFormat>
  <Paragraphs>290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21</cp:revision>
  <dcterms:created xsi:type="dcterms:W3CDTF">2020-08-11T13:09:19Z</dcterms:created>
  <dcterms:modified xsi:type="dcterms:W3CDTF">2020-09-24T13:18:41Z</dcterms:modified>
</cp:coreProperties>
</file>