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tanen, Nuutti" initials="RN" lastIdx="1" clrIdx="0">
    <p:extLst>
      <p:ext uri="{19B8F6BF-5375-455C-9EA6-DF929625EA0E}">
        <p15:presenceInfo xmlns:p15="http://schemas.microsoft.com/office/powerpoint/2012/main" userId="Rantanen, Nuut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35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Viikot!$A$5:$A$41</c:f>
              <c:strCache>
                <c:ptCount val="3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  <c:pt idx="31">
                  <c:v>36</c:v>
                </c:pt>
                <c:pt idx="32">
                  <c:v>37</c:v>
                </c:pt>
                <c:pt idx="33">
                  <c:v>38</c:v>
                </c:pt>
                <c:pt idx="34">
                  <c:v>39</c:v>
                </c:pt>
                <c:pt idx="35">
                  <c:v>40</c:v>
                </c:pt>
              </c:strCache>
            </c:strRef>
          </c:cat>
          <c:val>
            <c:numRef>
              <c:f>Viikot!$B$5:$B$41</c:f>
              <c:numCache>
                <c:formatCode>[h]\:mm</c:formatCode>
                <c:ptCount val="36"/>
                <c:pt idx="0">
                  <c:v>1.6041666666666665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3.3055555555555554</c:v>
                </c:pt>
                <c:pt idx="12">
                  <c:v>4.9201388888888911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4.0590277777777786</c:v>
                </c:pt>
                <c:pt idx="16">
                  <c:v>3.364583333333333</c:v>
                </c:pt>
                <c:pt idx="17">
                  <c:v>3.4027777777777781</c:v>
                </c:pt>
                <c:pt idx="18">
                  <c:v>3.0555555555555549</c:v>
                </c:pt>
                <c:pt idx="19">
                  <c:v>2.8784722222222228</c:v>
                </c:pt>
                <c:pt idx="20">
                  <c:v>1.0104166666666665</c:v>
                </c:pt>
                <c:pt idx="21">
                  <c:v>0.97916666666666674</c:v>
                </c:pt>
                <c:pt idx="22">
                  <c:v>0.5659722222222221</c:v>
                </c:pt>
                <c:pt idx="23">
                  <c:v>1.2256944444444444</c:v>
                </c:pt>
                <c:pt idx="24">
                  <c:v>1.0937499999999998</c:v>
                </c:pt>
                <c:pt idx="25">
                  <c:v>1.1840277777777775</c:v>
                </c:pt>
                <c:pt idx="26">
                  <c:v>1.2951388888888891</c:v>
                </c:pt>
                <c:pt idx="27">
                  <c:v>1.2986111111111107</c:v>
                </c:pt>
                <c:pt idx="28">
                  <c:v>1.5104166666666663</c:v>
                </c:pt>
                <c:pt idx="29">
                  <c:v>1.0069444444444444</c:v>
                </c:pt>
                <c:pt idx="30">
                  <c:v>1.9861111111111112</c:v>
                </c:pt>
                <c:pt idx="31">
                  <c:v>1.2013888888888888</c:v>
                </c:pt>
                <c:pt idx="32">
                  <c:v>1.0381944444444442</c:v>
                </c:pt>
                <c:pt idx="33">
                  <c:v>2.1270833333333337</c:v>
                </c:pt>
                <c:pt idx="34">
                  <c:v>2.3680555555555562</c:v>
                </c:pt>
                <c:pt idx="35">
                  <c:v>1.375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07-44D0-B8BF-3B279B7072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15. 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1EE-49F4-AD4C-AAEC462C0EC8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EE-49F4-AD4C-AAEC462C0EC8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1EE-49F4-AD4C-AAEC462C0EC8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EE-49F4-AD4C-AAEC462C0EC8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1EE-49F4-AD4C-AAEC462C0EC8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EE-49F4-AD4C-AAEC462C0EC8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1EE-49F4-AD4C-AAEC462C0EC8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6B4-41B3-8B14-49DB4A888F66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6B4-41B3-8B14-49DB4A888F6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15.920138888888891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27.16249999999998</c:v>
                </c:pt>
                <c:pt idx="5">
                  <c:v>8.9826388888888964</c:v>
                </c:pt>
                <c:pt idx="6">
                  <c:v>7.8368055555555509</c:v>
                </c:pt>
                <c:pt idx="7">
                  <c:v>0.27083333333333331</c:v>
                </c:pt>
                <c:pt idx="8">
                  <c:v>13.177083333333332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EE-49F4-AD4C-AAEC462C0EC8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16. 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939-4925-A648-FA7DF1C0BC3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39-4925-A648-FA7DF1C0BC3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939-4925-A648-FA7DF1C0BC3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39-4925-A648-FA7DF1C0BC3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939-4925-A648-FA7DF1C0BC3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39-4925-A648-FA7DF1C0BC3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939-4925-A648-FA7DF1C0BC3D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8A8-4530-86C9-1C8A6661F07A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8A8-4530-86C9-1C8A6661F07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28.99583333333333</c:v>
                </c:pt>
                <c:pt idx="5">
                  <c:v>9.2395833333333375</c:v>
                </c:pt>
                <c:pt idx="6">
                  <c:v>7.8368055555555509</c:v>
                </c:pt>
                <c:pt idx="7">
                  <c:v>0.72569444444444442</c:v>
                </c:pt>
                <c:pt idx="8">
                  <c:v>13.395833333333332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939-4925-A648-FA7DF1C0BC3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5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17.Palaverin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F7F-44A4-A6DE-887FA9646240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7F-44A4-A6DE-887FA9646240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F7F-44A4-A6DE-887FA9646240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7F-44A4-A6DE-887FA9646240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F7F-44A4-A6DE-887FA9646240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7F-44A4-A6DE-887FA9646240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F7F-44A4-A6DE-887FA9646240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C83-4F0C-B726-FF00B1B1ADC4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C83-4F0C-B726-FF00B1B1ADC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0.64583333333333326</c:v>
                </c:pt>
                <c:pt idx="2">
                  <c:v>4.1618055555555564</c:v>
                </c:pt>
                <c:pt idx="3">
                  <c:v>8.5034722222222214</c:v>
                </c:pt>
                <c:pt idx="4">
                  <c:v>30.138194444444451</c:v>
                </c:pt>
                <c:pt idx="5">
                  <c:v>9.31944444444445</c:v>
                </c:pt>
                <c:pt idx="6">
                  <c:v>7.83680555555555</c:v>
                </c:pt>
                <c:pt idx="7">
                  <c:v>0.8472222222222221</c:v>
                </c:pt>
                <c:pt idx="8">
                  <c:v>14.72222222222222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7F-44A4-A6DE-887FA9646240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5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753B-4431-9923-5B24F55629FA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3B-4431-9923-5B24F55629FA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53B-4431-9923-5B24F55629FA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3B-4431-9923-5B24F55629FA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53B-4431-9923-5B24F55629FA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3B-4431-9923-5B24F55629FA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53B-4431-9923-5B24F55629FA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16.718750000000011</c:v>
                </c:pt>
                <c:pt idx="1">
                  <c:v>0.80208333333333326</c:v>
                </c:pt>
                <c:pt idx="2">
                  <c:v>4.3111111111111127</c:v>
                </c:pt>
                <c:pt idx="3">
                  <c:v>8.5034722222222214</c:v>
                </c:pt>
                <c:pt idx="4">
                  <c:v>31.426388888888891</c:v>
                </c:pt>
                <c:pt idx="5">
                  <c:v>9.4166666666666679</c:v>
                </c:pt>
                <c:pt idx="6">
                  <c:v>7.8368055555555509</c:v>
                </c:pt>
                <c:pt idx="7">
                  <c:v>1.5486111111111107</c:v>
                </c:pt>
                <c:pt idx="8">
                  <c:v>14.836805555555554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53B-4431-9923-5B24F55629FA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10.Palaverin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046104452612217E-2"/>
          <c:y val="8.7686176017829257E-2"/>
          <c:w val="0.89254093049605532"/>
          <c:h val="0.87356006169010203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4E-4FD1-83F4-0E6E7893AE5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4E-4FD1-83F4-0E6E7893AE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4E-4FD1-83F4-0E6E7893AE54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4E-4FD1-83F4-0E6E7893AE54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4E-4FD1-83F4-0E6E7893AE54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4E-4FD1-83F4-0E6E7893AE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4E-4FD1-83F4-0E6E7893AE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4E-4FD1-83F4-0E6E7893AE54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11.Palaverin</a:t>
            </a:r>
            <a:r>
              <a:rPr lang="fi-FI" baseline="0"/>
              <a:t> tilanne</a:t>
            </a:r>
            <a:endParaRPr lang="fi-FI" dirty="0"/>
          </a:p>
        </c:rich>
      </c:tx>
      <c:layout>
        <c:manualLayout>
          <c:xMode val="edge"/>
          <c:yMode val="edge"/>
          <c:x val="0.19316751516111855"/>
          <c:y val="1.3677800911171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09-4880-A629-51ADE24FA9B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9-4880-A629-51ADE24FA9B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09-4880-A629-51ADE24FA9B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9-4880-A629-51ADE24FA9B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09-4880-A629-51ADE24FA9B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9-4880-A629-51ADE24FA9B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D09-4880-A629-51ADE24FA9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13.239583333333337</c:v>
                </c:pt>
                <c:pt idx="1">
                  <c:v>3.2256944444444446</c:v>
                </c:pt>
                <c:pt idx="2">
                  <c:v>8.5034722222222214</c:v>
                </c:pt>
                <c:pt idx="3">
                  <c:v>19.474999999999973</c:v>
                </c:pt>
                <c:pt idx="4">
                  <c:v>6.7291666666666758</c:v>
                </c:pt>
                <c:pt idx="5">
                  <c:v>7.6076388888888848</c:v>
                </c:pt>
                <c:pt idx="6">
                  <c:v>7.7361111111111107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09-4880-A629-51ADE24FA9B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9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72657707877549E-2"/>
          <c:y val="7.4454125217768546E-3"/>
          <c:w val="0.88725519234229122"/>
          <c:h val="0.94540030817363641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4F6-4EC2-9167-760F61F9CD87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F6-4EC2-9167-760F61F9CD87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4F6-4EC2-9167-760F61F9CD87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F6-4EC2-9167-760F61F9CD87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F6-4EC2-9167-760F61F9CD87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F6-4EC2-9167-760F61F9CD87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4F6-4EC2-9167-760F61F9CD8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13.750000000000005</c:v>
                </c:pt>
                <c:pt idx="1">
                  <c:v>3.6250000000000009</c:v>
                </c:pt>
                <c:pt idx="2">
                  <c:v>8.5034722222222214</c:v>
                </c:pt>
                <c:pt idx="3">
                  <c:v>23.433333333333309</c:v>
                </c:pt>
                <c:pt idx="4">
                  <c:v>8.0972222222222356</c:v>
                </c:pt>
                <c:pt idx="5">
                  <c:v>7.8368055555555509</c:v>
                </c:pt>
                <c:pt idx="6">
                  <c:v>10.520833333333332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F6-4EC2-9167-760F61F9CD87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14. 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0C4-44A3-A8B3-22D3E50E5A73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C4-44A3-A8B3-22D3E50E5A73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0C4-44A3-A8B3-22D3E50E5A73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C4-44A3-A8B3-22D3E50E5A73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0C4-44A3-A8B3-22D3E50E5A73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C4-44A3-A8B3-22D3E50E5A73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0C4-44A3-A8B3-22D3E50E5A73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4C3-47D5-BE68-C9C91E7688BF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4C3-47D5-BE68-C9C91E7688B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15.76041666666667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25.947222222222191</c:v>
                </c:pt>
                <c:pt idx="5">
                  <c:v>8.9618055555555642</c:v>
                </c:pt>
                <c:pt idx="6">
                  <c:v>7.8368055555555509</c:v>
                </c:pt>
                <c:pt idx="7">
                  <c:v>0.16666666666666666</c:v>
                </c:pt>
                <c:pt idx="8">
                  <c:v>12.440972222222221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C4-44A3-A8B3-22D3E50E5A73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1T16:12:47.827" idx="1">
    <p:pos x="3840" y="40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13" Type="http://schemas.openxmlformats.org/officeDocument/2006/relationships/chart" Target="../charts/chart13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12" Type="http://schemas.openxmlformats.org/officeDocument/2006/relationships/chart" Target="../charts/chart1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Relationship Id="rId1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18.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Viimeistelty käyttöliittymää</a:t>
            </a:r>
          </a:p>
          <a:p>
            <a:r>
              <a:rPr lang="fi-FI" dirty="0"/>
              <a:t>Testaus ja raporttien 1.versiot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10058"/>
            <a:ext cx="10820400" cy="4024125"/>
          </a:xfrm>
        </p:spPr>
        <p:txBody>
          <a:bodyPr/>
          <a:lstStyle/>
          <a:p>
            <a:r>
              <a:rPr lang="fi-FI" dirty="0"/>
              <a:t>Projektiraportti. (luvut 5-10) </a:t>
            </a:r>
          </a:p>
          <a:p>
            <a:r>
              <a:rPr lang="fi-FI" dirty="0"/>
              <a:t>Sovellusraportti. </a:t>
            </a:r>
          </a:p>
          <a:p>
            <a:r>
              <a:rPr lang="fi-FI" dirty="0"/>
              <a:t>Kristiinan testipäivä </a:t>
            </a:r>
          </a:p>
          <a:p>
            <a:r>
              <a:rPr lang="fi-FI" dirty="0"/>
              <a:t>Käyttöönotto ja ohjeet. 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noin 358-488 tuntia</a:t>
            </a:r>
          </a:p>
          <a:p>
            <a:pPr lvl="1"/>
            <a:r>
              <a:rPr lang="fi-FI" dirty="0"/>
              <a:t>Projektiryhmällä on tavoitteena saada 15op </a:t>
            </a:r>
          </a:p>
          <a:p>
            <a:pPr lvl="2"/>
            <a:r>
              <a:rPr lang="fi-FI" dirty="0"/>
              <a:t>Nuutti tarvitsee vielä 47 tuntia</a:t>
            </a:r>
          </a:p>
          <a:p>
            <a:pPr lvl="2"/>
            <a:r>
              <a:rPr lang="fi-FI" dirty="0"/>
              <a:t>Antti tarvitsee vielä 22 tuntia</a:t>
            </a:r>
          </a:p>
          <a:p>
            <a:pPr lvl="2"/>
            <a:r>
              <a:rPr lang="fi-FI" dirty="0"/>
              <a:t>Muilla 405 tuntia tulee täyteen</a:t>
            </a:r>
          </a:p>
          <a:p>
            <a:r>
              <a:rPr lang="fi-FI" dirty="0"/>
              <a:t>2094 tuntia kokonaisuudessa tehty hommia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34F75BC8-8388-4595-8B21-1886331E5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099577"/>
              </p:ext>
            </p:extLst>
          </p:nvPr>
        </p:nvGraphicFramePr>
        <p:xfrm>
          <a:off x="643402" y="643463"/>
          <a:ext cx="10905193" cy="5571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7159">
                  <a:extLst>
                    <a:ext uri="{9D8B030D-6E8A-4147-A177-3AD203B41FA5}">
                      <a16:colId xmlns:a16="http://schemas.microsoft.com/office/drawing/2014/main" val="4216993264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2866354629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3024403710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2566107174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4231785943"/>
                    </a:ext>
                  </a:extLst>
                </a:gridCol>
                <a:gridCol w="1598175">
                  <a:extLst>
                    <a:ext uri="{9D8B030D-6E8A-4147-A177-3AD203B41FA5}">
                      <a16:colId xmlns:a16="http://schemas.microsoft.com/office/drawing/2014/main" val="1636082631"/>
                    </a:ext>
                  </a:extLst>
                </a:gridCol>
                <a:gridCol w="1457159">
                  <a:extLst>
                    <a:ext uri="{9D8B030D-6E8A-4147-A177-3AD203B41FA5}">
                      <a16:colId xmlns:a16="http://schemas.microsoft.com/office/drawing/2014/main" val="355939589"/>
                    </a:ext>
                  </a:extLst>
                </a:gridCol>
              </a:tblGrid>
              <a:tr h="145481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u="none" strike="noStrike">
                          <a:effectLst/>
                        </a:rPr>
                        <a:t>Viikko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NR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LA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AV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AK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OH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Kaikki yhteensä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2319964632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344970933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57:00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785234541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22:10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99:55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2158875047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32:10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89:45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483634825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22:10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92:30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2858574555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27:45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101:40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1396355804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26:55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109:25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802493982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47:40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635651287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77:45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1228456336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25:01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109:01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847050209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17:06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71:11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1739789016"/>
                  </a:ext>
                </a:extLst>
              </a:tr>
              <a:tr h="154038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79:20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2336816023"/>
                  </a:ext>
                </a:extLst>
              </a:tr>
              <a:tr h="154038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118:05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136258580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39:35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940868244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23:47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77:52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392656744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88:10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633992100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19:05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77:45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4178329232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22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26:10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81:40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1217047879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20:15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73:20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1345611158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16:10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17:05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69:05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2681299307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215829028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15:35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 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23:30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4075944220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4248455797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29:25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435037978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29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26:15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29077970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28:25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518950013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31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31:05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2936823843"/>
                  </a:ext>
                </a:extLst>
              </a:tr>
              <a:tr h="154038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32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31:10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233785406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33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12:25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36:15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271197782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34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60662467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12:35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47:40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4193965169"/>
                  </a:ext>
                </a:extLst>
              </a:tr>
              <a:tr h="154038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36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0:55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11:10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28:50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854105575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37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2:35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8:20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24:55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2173893188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7:45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14:28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51:03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1512447987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39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14:05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11:40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10:15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13:55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56:50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2492257339"/>
                  </a:ext>
                </a:extLst>
              </a:tr>
              <a:tr h="145481"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13:40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 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6:30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9:50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33:00</a:t>
                      </a:r>
                      <a:endParaRPr lang="fi-FI" sz="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3944559681"/>
                  </a:ext>
                </a:extLst>
              </a:tr>
              <a:tr h="154038">
                <a:tc>
                  <a:txBody>
                    <a:bodyPr/>
                    <a:lstStyle/>
                    <a:p>
                      <a:pPr algn="l" fontAlgn="b"/>
                      <a:r>
                        <a:rPr lang="fi-FI" sz="600" u="none" strike="noStrike">
                          <a:effectLst/>
                        </a:rPr>
                        <a:t>Kaikki yhteensä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358:55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488:09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450:20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383:00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>
                          <a:effectLst/>
                        </a:rPr>
                        <a:t>414:13</a:t>
                      </a:r>
                      <a:endParaRPr lang="fi-FI" sz="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u="none" strike="noStrike" dirty="0">
                          <a:effectLst/>
                        </a:rPr>
                        <a:t>2094:37</a:t>
                      </a:r>
                      <a:endParaRPr lang="fi-FI" sz="6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82" marR="6182" marT="6182" marB="0" anchor="b"/>
                </a:tc>
                <a:extLst>
                  <a:ext uri="{0D108BD9-81ED-4DB2-BD59-A6C34878D82A}">
                    <a16:rowId xmlns:a16="http://schemas.microsoft.com/office/drawing/2014/main" val="62621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150225"/>
              </p:ext>
            </p:extLst>
          </p:nvPr>
        </p:nvGraphicFramePr>
        <p:xfrm>
          <a:off x="643402" y="643463"/>
          <a:ext cx="10905195" cy="5571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A6ED580-745A-40EB-921F-D61E555E7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68880"/>
              </p:ext>
            </p:extLst>
          </p:nvPr>
        </p:nvGraphicFramePr>
        <p:xfrm>
          <a:off x="643400" y="643463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68610"/>
              </p:ext>
            </p:extLst>
          </p:nvPr>
        </p:nvGraphicFramePr>
        <p:xfrm>
          <a:off x="643390" y="643462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95672"/>
              </p:ext>
            </p:extLst>
          </p:nvPr>
        </p:nvGraphicFramePr>
        <p:xfrm>
          <a:off x="643381" y="643445"/>
          <a:ext cx="5452597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625B9F9-09F6-4379-A319-E56B254B4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06383"/>
              </p:ext>
            </p:extLst>
          </p:nvPr>
        </p:nvGraphicFramePr>
        <p:xfrm>
          <a:off x="643359" y="643434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3AAD7664-6D30-4F84-BF29-DA6F81EF6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30784"/>
              </p:ext>
            </p:extLst>
          </p:nvPr>
        </p:nvGraphicFramePr>
        <p:xfrm>
          <a:off x="6095934" y="643387"/>
          <a:ext cx="5452641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1">
            <a:extLst>
              <a:ext uri="{FF2B5EF4-FFF2-40B4-BE49-F238E27FC236}">
                <a16:creationId xmlns:a16="http://schemas.microsoft.com/office/drawing/2014/main" id="{2DF4B206-5391-4EF1-A7AD-2A2ED6759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18033"/>
              </p:ext>
            </p:extLst>
          </p:nvPr>
        </p:nvGraphicFramePr>
        <p:xfrm>
          <a:off x="643337" y="643395"/>
          <a:ext cx="5452641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42A364DF-E67B-424A-8501-1A5D5AC0E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045689"/>
              </p:ext>
            </p:extLst>
          </p:nvPr>
        </p:nvGraphicFramePr>
        <p:xfrm>
          <a:off x="643260" y="643387"/>
          <a:ext cx="5452641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3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74084"/>
              </p:ext>
            </p:extLst>
          </p:nvPr>
        </p:nvGraphicFramePr>
        <p:xfrm>
          <a:off x="643227" y="643318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4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963695"/>
              </p:ext>
            </p:extLst>
          </p:nvPr>
        </p:nvGraphicFramePr>
        <p:xfrm>
          <a:off x="6095824" y="643171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375</Words>
  <Application>Microsoft Office PowerPoint</Application>
  <PresentationFormat>Laajakuva</PresentationFormat>
  <Paragraphs>298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22</cp:revision>
  <dcterms:created xsi:type="dcterms:W3CDTF">2020-08-11T13:09:19Z</dcterms:created>
  <dcterms:modified xsi:type="dcterms:W3CDTF">2020-10-02T11:46:30Z</dcterms:modified>
</cp:coreProperties>
</file>