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tanen, Nuutti" initials="RN" lastIdx="1" clrIdx="0">
    <p:extLst>
      <p:ext uri="{19B8F6BF-5375-455C-9EA6-DF929625EA0E}">
        <p15:presenceInfo xmlns:p15="http://schemas.microsoft.com/office/powerpoint/2012/main" userId="Rantanen, Nuutt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- 2.xlsx]Viikot!PivotTable1</c:name>
    <c:fmtId val="35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Viikot!$A$5:$A$42</c:f>
              <c:strCache>
                <c:ptCount val="37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</c:v>
                </c:pt>
                <c:pt idx="17">
                  <c:v>22</c:v>
                </c:pt>
                <c:pt idx="18">
                  <c:v>23</c:v>
                </c:pt>
                <c:pt idx="19">
                  <c:v>24</c:v>
                </c:pt>
                <c:pt idx="20">
                  <c:v>25</c:v>
                </c:pt>
                <c:pt idx="21">
                  <c:v>26</c:v>
                </c:pt>
                <c:pt idx="22">
                  <c:v>27</c:v>
                </c:pt>
                <c:pt idx="23">
                  <c:v>28</c:v>
                </c:pt>
                <c:pt idx="24">
                  <c:v>29</c:v>
                </c:pt>
                <c:pt idx="25">
                  <c:v>30</c:v>
                </c:pt>
                <c:pt idx="26">
                  <c:v>31</c:v>
                </c:pt>
                <c:pt idx="27">
                  <c:v>32</c:v>
                </c:pt>
                <c:pt idx="28">
                  <c:v>33</c:v>
                </c:pt>
                <c:pt idx="29">
                  <c:v>34</c:v>
                </c:pt>
                <c:pt idx="30">
                  <c:v>35</c:v>
                </c:pt>
                <c:pt idx="31">
                  <c:v>36</c:v>
                </c:pt>
                <c:pt idx="32">
                  <c:v>37</c:v>
                </c:pt>
                <c:pt idx="33">
                  <c:v>38</c:v>
                </c:pt>
                <c:pt idx="34">
                  <c:v>39</c:v>
                </c:pt>
                <c:pt idx="35">
                  <c:v>40</c:v>
                </c:pt>
                <c:pt idx="36">
                  <c:v>41</c:v>
                </c:pt>
              </c:strCache>
            </c:strRef>
          </c:cat>
          <c:val>
            <c:numRef>
              <c:f>Viikot!$B$5:$B$42</c:f>
              <c:numCache>
                <c:formatCode>[h]\:mm</c:formatCode>
                <c:ptCount val="37"/>
                <c:pt idx="0">
                  <c:v>1.6041666666666665</c:v>
                </c:pt>
                <c:pt idx="1">
                  <c:v>3.4270833333333339</c:v>
                </c:pt>
                <c:pt idx="2">
                  <c:v>5.5416666666666643</c:v>
                </c:pt>
                <c:pt idx="3">
                  <c:v>4.6527777777777768</c:v>
                </c:pt>
                <c:pt idx="4">
                  <c:v>4.1458333333333321</c:v>
                </c:pt>
                <c:pt idx="5">
                  <c:v>4.4861111111111125</c:v>
                </c:pt>
                <c:pt idx="6">
                  <c:v>4.5590277777777777</c:v>
                </c:pt>
                <c:pt idx="7">
                  <c:v>1.9861111111111116</c:v>
                </c:pt>
                <c:pt idx="8">
                  <c:v>4.3958333333333348</c:v>
                </c:pt>
                <c:pt idx="9">
                  <c:v>4.7402777777777763</c:v>
                </c:pt>
                <c:pt idx="10">
                  <c:v>2.9659722222222227</c:v>
                </c:pt>
                <c:pt idx="11">
                  <c:v>3.3055555555555554</c:v>
                </c:pt>
                <c:pt idx="12">
                  <c:v>4.9201388888888911</c:v>
                </c:pt>
                <c:pt idx="13">
                  <c:v>2.9062500000000013</c:v>
                </c:pt>
                <c:pt idx="14">
                  <c:v>3.7375000000000012</c:v>
                </c:pt>
                <c:pt idx="15">
                  <c:v>4.0590277777777786</c:v>
                </c:pt>
                <c:pt idx="16">
                  <c:v>3.364583333333333</c:v>
                </c:pt>
                <c:pt idx="17">
                  <c:v>3.4027777777777781</c:v>
                </c:pt>
                <c:pt idx="18">
                  <c:v>3.0555555555555549</c:v>
                </c:pt>
                <c:pt idx="19">
                  <c:v>2.8784722222222228</c:v>
                </c:pt>
                <c:pt idx="20">
                  <c:v>1.0104166666666665</c:v>
                </c:pt>
                <c:pt idx="21">
                  <c:v>0.97916666666666674</c:v>
                </c:pt>
                <c:pt idx="22">
                  <c:v>0.5659722222222221</c:v>
                </c:pt>
                <c:pt idx="23">
                  <c:v>1.2256944444444444</c:v>
                </c:pt>
                <c:pt idx="24">
                  <c:v>1.0937499999999998</c:v>
                </c:pt>
                <c:pt idx="25">
                  <c:v>1.1840277777777775</c:v>
                </c:pt>
                <c:pt idx="26">
                  <c:v>1.2951388888888891</c:v>
                </c:pt>
                <c:pt idx="27">
                  <c:v>1.2986111111111107</c:v>
                </c:pt>
                <c:pt idx="28">
                  <c:v>1.5104166666666663</c:v>
                </c:pt>
                <c:pt idx="29">
                  <c:v>1.0069444444444444</c:v>
                </c:pt>
                <c:pt idx="30">
                  <c:v>1.9861111111111112</c:v>
                </c:pt>
                <c:pt idx="31">
                  <c:v>1.2013888888888888</c:v>
                </c:pt>
                <c:pt idx="32">
                  <c:v>1.0381944444444442</c:v>
                </c:pt>
                <c:pt idx="33">
                  <c:v>2.1270833333333337</c:v>
                </c:pt>
                <c:pt idx="34">
                  <c:v>2.6250000000000009</c:v>
                </c:pt>
                <c:pt idx="35">
                  <c:v>2.7673611111111103</c:v>
                </c:pt>
                <c:pt idx="36">
                  <c:v>1.8638888888888889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78-4C7F-9B86-56E79F8518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94424784"/>
        <c:axId val="1"/>
      </c:barChart>
      <c:catAx>
        <c:axId val="49442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\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9442478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15. 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6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E1EE-49F4-AD4C-AAEC462C0EC8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EE-49F4-AD4C-AAEC462C0EC8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1EE-49F4-AD4C-AAEC462C0EC8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EE-49F4-AD4C-AAEC462C0EC8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E1EE-49F4-AD4C-AAEC462C0EC8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1EE-49F4-AD4C-AAEC462C0EC8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E1EE-49F4-AD4C-AAEC462C0EC8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6B4-41B3-8B14-49DB4A888F66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6B4-41B3-8B14-49DB4A888F6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15.920138888888891</c:v>
                </c:pt>
                <c:pt idx="1">
                  <c:v>0.17708333333333331</c:v>
                </c:pt>
                <c:pt idx="2">
                  <c:v>3.6250000000000009</c:v>
                </c:pt>
                <c:pt idx="3">
                  <c:v>8.5034722222222214</c:v>
                </c:pt>
                <c:pt idx="4">
                  <c:v>27.16249999999998</c:v>
                </c:pt>
                <c:pt idx="5">
                  <c:v>8.9826388888888964</c:v>
                </c:pt>
                <c:pt idx="6">
                  <c:v>7.8368055555555509</c:v>
                </c:pt>
                <c:pt idx="7">
                  <c:v>0.27083333333333331</c:v>
                </c:pt>
                <c:pt idx="8">
                  <c:v>13.177083333333332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1EE-49F4-AD4C-AAEC462C0EC8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16. Palaverin tilanne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A939-4925-A648-FA7DF1C0BC3D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39-4925-A648-FA7DF1C0BC3D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939-4925-A648-FA7DF1C0BC3D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39-4925-A648-FA7DF1C0BC3D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939-4925-A648-FA7DF1C0BC3D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39-4925-A648-FA7DF1C0BC3D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939-4925-A648-FA7DF1C0BC3D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8A8-4530-86C9-1C8A6661F07A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8A8-4530-86C9-1C8A6661F07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16.718750000000011</c:v>
                </c:pt>
                <c:pt idx="1">
                  <c:v>0.17708333333333331</c:v>
                </c:pt>
                <c:pt idx="2">
                  <c:v>3.6250000000000009</c:v>
                </c:pt>
                <c:pt idx="3">
                  <c:v>8.5034722222222214</c:v>
                </c:pt>
                <c:pt idx="4">
                  <c:v>28.99583333333333</c:v>
                </c:pt>
                <c:pt idx="5">
                  <c:v>9.2395833333333375</c:v>
                </c:pt>
                <c:pt idx="6">
                  <c:v>7.8368055555555509</c:v>
                </c:pt>
                <c:pt idx="7">
                  <c:v>0.72569444444444442</c:v>
                </c:pt>
                <c:pt idx="8">
                  <c:v>13.395833333333332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939-4925-A648-FA7DF1C0BC3D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5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17.Palaverin tilanne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6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0F7F-44A4-A6DE-887FA9646240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F7F-44A4-A6DE-887FA9646240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F7F-44A4-A6DE-887FA9646240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F7F-44A4-A6DE-887FA9646240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F7F-44A4-A6DE-887FA9646240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F7F-44A4-A6DE-887FA9646240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F7F-44A4-A6DE-887FA9646240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C83-4F0C-B726-FF00B1B1ADC4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C83-4F0C-B726-FF00B1B1ADC4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16.718750000000011</c:v>
                </c:pt>
                <c:pt idx="1">
                  <c:v>0.64583333333333326</c:v>
                </c:pt>
                <c:pt idx="2">
                  <c:v>4.1618055555555564</c:v>
                </c:pt>
                <c:pt idx="3">
                  <c:v>8.5034722222222214</c:v>
                </c:pt>
                <c:pt idx="4">
                  <c:v>30.138194444444451</c:v>
                </c:pt>
                <c:pt idx="5">
                  <c:v>9.31944444444445</c:v>
                </c:pt>
                <c:pt idx="6">
                  <c:v>7.83680555555555</c:v>
                </c:pt>
                <c:pt idx="7">
                  <c:v>0.8472222222222221</c:v>
                </c:pt>
                <c:pt idx="8">
                  <c:v>14.72222222222222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F7F-44A4-A6DE-887FA9646240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5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18.Palaverin tilanne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753B-4431-9923-5B24F55629FA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3B-4431-9923-5B24F55629FA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53B-4431-9923-5B24F55629FA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3B-4431-9923-5B24F55629FA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53B-4431-9923-5B24F55629FA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3B-4431-9923-5B24F55629FA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53B-4431-9923-5B24F55629FA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D61-4297-8E26-51D7CF6A4EA3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D61-4297-8E26-51D7CF6A4EA3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16.718750000000011</c:v>
                </c:pt>
                <c:pt idx="1">
                  <c:v>0.80208333333333326</c:v>
                </c:pt>
                <c:pt idx="2">
                  <c:v>4.3111111111111127</c:v>
                </c:pt>
                <c:pt idx="3">
                  <c:v>8.5034722222222214</c:v>
                </c:pt>
                <c:pt idx="4">
                  <c:v>31.426388888888891</c:v>
                </c:pt>
                <c:pt idx="5">
                  <c:v>9.4166666666666679</c:v>
                </c:pt>
                <c:pt idx="6">
                  <c:v>7.8368055555555509</c:v>
                </c:pt>
                <c:pt idx="7">
                  <c:v>1.5486111111111107</c:v>
                </c:pt>
                <c:pt idx="8">
                  <c:v>14.836805555555554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53B-4431-9923-5B24F55629FA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5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Tilanne</a:t>
            </a:r>
            <a:r>
              <a:rPr lang="fi-FI" baseline="0" dirty="0"/>
              <a:t> nyt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6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F3D7-4BFA-BC5F-6E222D69A78E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3D7-4BFA-BC5F-6E222D69A78E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3D7-4BFA-BC5F-6E222D69A78E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3D7-4BFA-BC5F-6E222D69A78E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3D7-4BFA-BC5F-6E222D69A78E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3D7-4BFA-BC5F-6E222D69A78E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F3D7-4BFA-BC5F-6E222D69A78E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16.718750000000011</c:v>
                </c:pt>
                <c:pt idx="1">
                  <c:v>0.88541666666666652</c:v>
                </c:pt>
                <c:pt idx="2">
                  <c:v>4.3111111111111127</c:v>
                </c:pt>
                <c:pt idx="3">
                  <c:v>8.5034722222222214</c:v>
                </c:pt>
                <c:pt idx="4">
                  <c:v>32.530555555555559</c:v>
                </c:pt>
                <c:pt idx="5">
                  <c:v>9.65625</c:v>
                </c:pt>
                <c:pt idx="6">
                  <c:v>7.8368055555555509</c:v>
                </c:pt>
                <c:pt idx="7">
                  <c:v>2.4409722222222214</c:v>
                </c:pt>
                <c:pt idx="8">
                  <c:v>16.117361111111109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3D7-4BFA-BC5F-6E222D69A78E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9.Palaverin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15B6-45DD-A2E7-ACA58F8608EF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B6-45DD-A2E7-ACA58F8608EF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5B6-45DD-A2E7-ACA58F8608EF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B6-45DD-A2E7-ACA58F8608EF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5B6-45DD-A2E7-ACA58F8608EF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B6-45DD-A2E7-ACA58F8608EF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5B6-45DD-A2E7-ACA58F8608E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12.895833333333336</c:v>
                </c:pt>
                <c:pt idx="1">
                  <c:v>2.8298611111111112</c:v>
                </c:pt>
                <c:pt idx="2">
                  <c:v>7.6597222222222223</c:v>
                </c:pt>
                <c:pt idx="3">
                  <c:v>14.539583333333324</c:v>
                </c:pt>
                <c:pt idx="4">
                  <c:v>5.3645833333333375</c:v>
                </c:pt>
                <c:pt idx="5">
                  <c:v>5.6284722222222205</c:v>
                </c:pt>
                <c:pt idx="6">
                  <c:v>5.6909722222222232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5B6-45DD-A2E7-ACA58F8608EF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10.Palaverin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6.3046104452612217E-2"/>
          <c:y val="8.7686176017829257E-2"/>
          <c:w val="0.89254093049605532"/>
          <c:h val="0.87356006169010203"/>
        </c:manualLayout>
      </c:layout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4E-4FD1-83F4-0E6E7893AE54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4E-4FD1-83F4-0E6E7893AE54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4E-4FD1-83F4-0E6E7893AE54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4E-4FD1-83F4-0E6E7893AE54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94E-4FD1-83F4-0E6E7893AE54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94E-4FD1-83F4-0E6E7893AE54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94E-4FD1-83F4-0E6E7893AE54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13.01041666666667</c:v>
                </c:pt>
                <c:pt idx="1">
                  <c:v>3.1284722222222223</c:v>
                </c:pt>
                <c:pt idx="2">
                  <c:v>8.5034722222222214</c:v>
                </c:pt>
                <c:pt idx="3">
                  <c:v>17.426388888888876</c:v>
                </c:pt>
                <c:pt idx="4">
                  <c:v>5.9062500000000062</c:v>
                </c:pt>
                <c:pt idx="5">
                  <c:v>6.8090277777777759</c:v>
                </c:pt>
                <c:pt idx="6">
                  <c:v>7.208333333333333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94E-4FD1-83F4-0E6E7893AE54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11.Palaverin</a:t>
            </a:r>
            <a:r>
              <a:rPr lang="fi-FI" baseline="0"/>
              <a:t> tilanne</a:t>
            </a:r>
            <a:endParaRPr lang="fi-FI" dirty="0"/>
          </a:p>
        </c:rich>
      </c:tx>
      <c:layout>
        <c:manualLayout>
          <c:xMode val="edge"/>
          <c:yMode val="edge"/>
          <c:x val="0.19316751516111855"/>
          <c:y val="1.3677800911171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D09-4880-A629-51ADE24FA9BD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09-4880-A629-51ADE24FA9BD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D09-4880-A629-51ADE24FA9BD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09-4880-A629-51ADE24FA9BD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D09-4880-A629-51ADE24FA9BD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09-4880-A629-51ADE24FA9BD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CD09-4880-A629-51ADE24FA9B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13.239583333333337</c:v>
                </c:pt>
                <c:pt idx="1">
                  <c:v>3.2256944444444446</c:v>
                </c:pt>
                <c:pt idx="2">
                  <c:v>8.5034722222222214</c:v>
                </c:pt>
                <c:pt idx="3">
                  <c:v>19.474999999999973</c:v>
                </c:pt>
                <c:pt idx="4">
                  <c:v>6.7291666666666758</c:v>
                </c:pt>
                <c:pt idx="5">
                  <c:v>7.6076388888888848</c:v>
                </c:pt>
                <c:pt idx="6">
                  <c:v>7.7361111111111107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D09-4880-A629-51ADE24FA9BD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9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472657707877549E-2"/>
          <c:y val="7.4454125217768546E-3"/>
          <c:w val="0.88725519234229122"/>
          <c:h val="0.94540030817363641"/>
        </c:manualLayout>
      </c:layout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04F6-4EC2-9167-760F61F9CD87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F6-4EC2-9167-760F61F9CD87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4F6-4EC2-9167-760F61F9CD87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F6-4EC2-9167-760F61F9CD87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4F6-4EC2-9167-760F61F9CD87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F6-4EC2-9167-760F61F9CD87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4F6-4EC2-9167-760F61F9CD87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13.750000000000005</c:v>
                </c:pt>
                <c:pt idx="1">
                  <c:v>3.6250000000000009</c:v>
                </c:pt>
                <c:pt idx="2">
                  <c:v>8.5034722222222214</c:v>
                </c:pt>
                <c:pt idx="3">
                  <c:v>23.433333333333309</c:v>
                </c:pt>
                <c:pt idx="4">
                  <c:v>8.0972222222222356</c:v>
                </c:pt>
                <c:pt idx="5">
                  <c:v>7.8368055555555509</c:v>
                </c:pt>
                <c:pt idx="6">
                  <c:v>10.520833333333332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4F6-4EC2-9167-760F61F9CD87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14. Palaverin tilanne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6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20C4-44A3-A8B3-22D3E50E5A73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C4-44A3-A8B3-22D3E50E5A73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0C4-44A3-A8B3-22D3E50E5A73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C4-44A3-A8B3-22D3E50E5A73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0C4-44A3-A8B3-22D3E50E5A73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C4-44A3-A8B3-22D3E50E5A73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0C4-44A3-A8B3-22D3E50E5A73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4C3-47D5-BE68-C9C91E7688BF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4C3-47D5-BE68-C9C91E7688B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15.76041666666667</c:v>
                </c:pt>
                <c:pt idx="1">
                  <c:v>0.17708333333333331</c:v>
                </c:pt>
                <c:pt idx="2">
                  <c:v>3.6250000000000009</c:v>
                </c:pt>
                <c:pt idx="3">
                  <c:v>8.5034722222222214</c:v>
                </c:pt>
                <c:pt idx="4">
                  <c:v>25.947222222222191</c:v>
                </c:pt>
                <c:pt idx="5">
                  <c:v>8.9618055555555642</c:v>
                </c:pt>
                <c:pt idx="6">
                  <c:v>7.8368055555555509</c:v>
                </c:pt>
                <c:pt idx="7">
                  <c:v>0.16666666666666666</c:v>
                </c:pt>
                <c:pt idx="8">
                  <c:v>12.440972222222221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C4-44A3-A8B3-22D3E50E5A73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1T16:12:47.827" idx="1">
    <p:pos x="3840" y="405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0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2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1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697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9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70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96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4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7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7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3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3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8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8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5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10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13" Type="http://schemas.openxmlformats.org/officeDocument/2006/relationships/chart" Target="../charts/chart13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12" Type="http://schemas.openxmlformats.org/officeDocument/2006/relationships/chart" Target="../charts/chart12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11" Type="http://schemas.openxmlformats.org/officeDocument/2006/relationships/chart" Target="../charts/chart11.xml"/><Relationship Id="rId5" Type="http://schemas.openxmlformats.org/officeDocument/2006/relationships/chart" Target="../charts/chart5.xml"/><Relationship Id="rId15" Type="http://schemas.openxmlformats.org/officeDocument/2006/relationships/comments" Target="../comments/comment1.xml"/><Relationship Id="rId10" Type="http://schemas.openxmlformats.org/officeDocument/2006/relationships/chart" Target="../charts/chart10.xml"/><Relationship Id="rId4" Type="http://schemas.openxmlformats.org/officeDocument/2006/relationships/chart" Target="../charts/chart4.xml"/><Relationship Id="rId9" Type="http://schemas.openxmlformats.org/officeDocument/2006/relationships/chart" Target="../charts/chart9.xml"/><Relationship Id="rId1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000842-652C-46DC-B34A-A79299BB42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Kodavi</a:t>
            </a:r>
            <a:r>
              <a:rPr lang="fi-FI" dirty="0"/>
              <a:t> tilakatsaus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88F0E0F-8D4D-4400-AA37-16EAC0D70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28501"/>
            <a:ext cx="9448800" cy="685800"/>
          </a:xfrm>
        </p:spPr>
        <p:txBody>
          <a:bodyPr/>
          <a:lstStyle/>
          <a:p>
            <a:r>
              <a:rPr lang="fi-FI" dirty="0"/>
              <a:t>19. palaveri</a:t>
            </a:r>
          </a:p>
        </p:txBody>
      </p:sp>
    </p:spTree>
    <p:extLst>
      <p:ext uri="{BB962C8B-B14F-4D97-AF65-F5344CB8AC3E}">
        <p14:creationId xmlns:p14="http://schemas.microsoft.com/office/powerpoint/2010/main" val="325548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D4373B-8B7C-41E0-9F08-35AE8C03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ollaan saatu aikaiseksi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6AE7D8-DE2C-45A7-82B2-EED4BD65C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Hiottu käyttöliittymää</a:t>
            </a:r>
          </a:p>
          <a:p>
            <a:r>
              <a:rPr lang="fi-FI" dirty="0"/>
              <a:t>Keskusteltu testipäivän tuloksista</a:t>
            </a:r>
          </a:p>
          <a:p>
            <a:r>
              <a:rPr lang="fi-FI" dirty="0"/>
              <a:t>Laitettu uusi versio palvelimelle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100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9E0323-1D46-4079-91AA-1A4ED03D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18FE0B-6949-4D0D-975C-04C6FC37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10058"/>
            <a:ext cx="10820400" cy="4024125"/>
          </a:xfrm>
        </p:spPr>
        <p:txBody>
          <a:bodyPr/>
          <a:lstStyle/>
          <a:p>
            <a:r>
              <a:rPr lang="fi-FI" dirty="0"/>
              <a:t>Projektiraportti. (luvut 5-10) </a:t>
            </a:r>
          </a:p>
          <a:p>
            <a:r>
              <a:rPr lang="fi-FI" dirty="0"/>
              <a:t>Sovellusraportti. </a:t>
            </a:r>
          </a:p>
          <a:p>
            <a:r>
              <a:rPr lang="fi-FI" dirty="0"/>
              <a:t>Käyttöönotto ja ohjeet. 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54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79373B-D7B0-43FD-B37A-2FE2A3AC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ADA962-B93B-4CF4-97E5-AC52521C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Jokaisella on tehtynä noin 370-525 tuntia</a:t>
            </a:r>
          </a:p>
          <a:p>
            <a:pPr lvl="1"/>
            <a:r>
              <a:rPr lang="fi-FI" dirty="0"/>
              <a:t>Projektiryhmällä on tavoitteena saada 15op </a:t>
            </a:r>
          </a:p>
          <a:p>
            <a:pPr lvl="2"/>
            <a:r>
              <a:rPr lang="fi-FI" dirty="0"/>
              <a:t>Nuutti tarvitsee vielä 35 tuntia</a:t>
            </a:r>
          </a:p>
          <a:p>
            <a:pPr lvl="2"/>
            <a:r>
              <a:rPr lang="fi-FI" dirty="0"/>
              <a:t>Antti tarvitsee vielä 8 tuntia</a:t>
            </a:r>
          </a:p>
          <a:p>
            <a:pPr lvl="2"/>
            <a:r>
              <a:rPr lang="fi-FI" dirty="0"/>
              <a:t>Muilla 405 tuntia tulee täyteen</a:t>
            </a:r>
          </a:p>
          <a:p>
            <a:r>
              <a:rPr lang="fi-FI"/>
              <a:t>2177 </a:t>
            </a:r>
            <a:r>
              <a:rPr lang="fi-FI" dirty="0"/>
              <a:t>tuntia kokonaisuudessa tehty hommia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358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3625AB-8E2A-404A-9D48-DB3A85CC1EED}"/>
              </a:ext>
            </a:extLst>
          </p:cNvPr>
          <p:cNvSpPr/>
          <p:nvPr/>
        </p:nvSpPr>
        <p:spPr>
          <a:xfrm>
            <a:off x="6753860" y="2852965"/>
            <a:ext cx="3302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fi-FI">
                <a:latin typeface="Verdana" panose="020B0604030504040204" pitchFamily="34" charset="0"/>
              </a:rPr>
              <a:t> </a:t>
            </a:r>
            <a:r>
              <a:rPr lang="fi-FI"/>
              <a:t> 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95129411-4915-48A7-95ED-DE9C83345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2708"/>
              </p:ext>
            </p:extLst>
          </p:nvPr>
        </p:nvGraphicFramePr>
        <p:xfrm>
          <a:off x="643403" y="643464"/>
          <a:ext cx="10905195" cy="55710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7160">
                  <a:extLst>
                    <a:ext uri="{9D8B030D-6E8A-4147-A177-3AD203B41FA5}">
                      <a16:colId xmlns:a16="http://schemas.microsoft.com/office/drawing/2014/main" val="3527925613"/>
                    </a:ext>
                  </a:extLst>
                </a:gridCol>
                <a:gridCol w="1598175">
                  <a:extLst>
                    <a:ext uri="{9D8B030D-6E8A-4147-A177-3AD203B41FA5}">
                      <a16:colId xmlns:a16="http://schemas.microsoft.com/office/drawing/2014/main" val="4082780323"/>
                    </a:ext>
                  </a:extLst>
                </a:gridCol>
                <a:gridCol w="1598175">
                  <a:extLst>
                    <a:ext uri="{9D8B030D-6E8A-4147-A177-3AD203B41FA5}">
                      <a16:colId xmlns:a16="http://schemas.microsoft.com/office/drawing/2014/main" val="1791011423"/>
                    </a:ext>
                  </a:extLst>
                </a:gridCol>
                <a:gridCol w="1598175">
                  <a:extLst>
                    <a:ext uri="{9D8B030D-6E8A-4147-A177-3AD203B41FA5}">
                      <a16:colId xmlns:a16="http://schemas.microsoft.com/office/drawing/2014/main" val="3084926260"/>
                    </a:ext>
                  </a:extLst>
                </a:gridCol>
                <a:gridCol w="1598175">
                  <a:extLst>
                    <a:ext uri="{9D8B030D-6E8A-4147-A177-3AD203B41FA5}">
                      <a16:colId xmlns:a16="http://schemas.microsoft.com/office/drawing/2014/main" val="1600665873"/>
                    </a:ext>
                  </a:extLst>
                </a:gridCol>
                <a:gridCol w="1598175">
                  <a:extLst>
                    <a:ext uri="{9D8B030D-6E8A-4147-A177-3AD203B41FA5}">
                      <a16:colId xmlns:a16="http://schemas.microsoft.com/office/drawing/2014/main" val="1042606627"/>
                    </a:ext>
                  </a:extLst>
                </a:gridCol>
                <a:gridCol w="1457160">
                  <a:extLst>
                    <a:ext uri="{9D8B030D-6E8A-4147-A177-3AD203B41FA5}">
                      <a16:colId xmlns:a16="http://schemas.microsoft.com/office/drawing/2014/main" val="1655990787"/>
                    </a:ext>
                  </a:extLst>
                </a:gridCol>
              </a:tblGrid>
              <a:tr h="141779">
                <a:tc>
                  <a:txBody>
                    <a:bodyPr/>
                    <a:lstStyle/>
                    <a:p>
                      <a:pPr algn="l" fontAlgn="b"/>
                      <a:r>
                        <a:rPr lang="fi-FI" sz="600" u="none" strike="noStrike">
                          <a:effectLst/>
                        </a:rPr>
                        <a:t>Viikko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NR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LA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AV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AK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OH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Kaikki yhteensä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3391557275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1730921248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12:45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9:00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12:00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57:00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4193760561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18:45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22:10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16:30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18:15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24:15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99:55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2343850986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16:15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32:10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18:55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89:45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4015177079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9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13:45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22:10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18:10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92:30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1139790559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27:45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20:05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20:15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13:45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19:50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101:40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3825658465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21:45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20:10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26:55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20:25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20:10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109:25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624917801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12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9:00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13:10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47:40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1729743463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13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17:00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19:15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77:45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3370258468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16:55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25:01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19:40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24:15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109:01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1973900271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12:45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17:06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16:55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13:10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71:11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88685998"/>
                  </a:ext>
                </a:extLst>
              </a:tr>
              <a:tr h="15011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16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19:20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17:05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20:45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79:20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3251770452"/>
                  </a:ext>
                </a:extLst>
              </a:tr>
              <a:tr h="15011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17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19:55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22:15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34:15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18:10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118:05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1770554619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7:25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39:35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346697624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19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17:10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23:47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77:52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3179389365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20:45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19:00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16:00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21:50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86:30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3536175832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21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19:00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19:05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77:45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3725241372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22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16:00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17:15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26:10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81:40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723558315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12:20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20:15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73:20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1095918121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24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16:10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17:05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13:20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69:05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3153313407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24:15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2938718206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26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15:35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 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3904853090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27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0:50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0:50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13:35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607582746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28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29:25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2011798687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29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26:15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2043207224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0:55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9:15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13:20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0:55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28:25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2304152288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31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9:10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31:05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2568068483"/>
                  </a:ext>
                </a:extLst>
              </a:tr>
              <a:tr h="15011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32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31:10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1557245667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33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12:25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9:50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36:15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1605935192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34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9:30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24:10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1959261678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12:35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47:40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3925821463"/>
                  </a:ext>
                </a:extLst>
              </a:tr>
              <a:tr h="15011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36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0:55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28:50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790027959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37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24:55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332824264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38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14:28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51:03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1931754052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39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20:15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13:55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63:00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544513549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15:05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23:25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66:25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1479297810"/>
                  </a:ext>
                </a:extLst>
              </a:tr>
              <a:tr h="141779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41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8:09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44:44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518940904"/>
                  </a:ext>
                </a:extLst>
              </a:tr>
              <a:tr h="150119">
                <a:tc>
                  <a:txBody>
                    <a:bodyPr/>
                    <a:lstStyle/>
                    <a:p>
                      <a:pPr algn="l" fontAlgn="b"/>
                      <a:r>
                        <a:rPr lang="fi-FI" sz="600" u="none" strike="noStrike">
                          <a:effectLst/>
                        </a:rPr>
                        <a:t>Kaikki yhteensä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370:50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525:53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457:40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397:40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425:13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 dirty="0">
                          <a:effectLst/>
                        </a:rPr>
                        <a:t>2177:16</a:t>
                      </a:r>
                      <a:endParaRPr lang="fi-FI" sz="6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24" marR="6024" marT="6024" marB="0" anchor="b"/>
                </a:tc>
                <a:extLst>
                  <a:ext uri="{0D108BD9-81ED-4DB2-BD59-A6C34878D82A}">
                    <a16:rowId xmlns:a16="http://schemas.microsoft.com/office/drawing/2014/main" val="453248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06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993AC9-3A4A-4CF2-9BEF-8002E58F6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1">
            <a:extLst>
              <a:ext uri="{FF2B5EF4-FFF2-40B4-BE49-F238E27FC236}">
                <a16:creationId xmlns:a16="http://schemas.microsoft.com/office/drawing/2014/main" id="{DE4144AD-8278-4A35-8DF4-1629E2896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 w="317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891788"/>
              </p:ext>
            </p:extLst>
          </p:nvPr>
        </p:nvGraphicFramePr>
        <p:xfrm>
          <a:off x="643402" y="643465"/>
          <a:ext cx="10905195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34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20931"/>
              </p:ext>
            </p:extLst>
          </p:nvPr>
        </p:nvGraphicFramePr>
        <p:xfrm>
          <a:off x="643402" y="643464"/>
          <a:ext cx="10905195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010374"/>
              </p:ext>
            </p:extLst>
          </p:nvPr>
        </p:nvGraphicFramePr>
        <p:xfrm>
          <a:off x="643401" y="643464"/>
          <a:ext cx="5452599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022198"/>
              </p:ext>
            </p:extLst>
          </p:nvPr>
        </p:nvGraphicFramePr>
        <p:xfrm>
          <a:off x="6096000" y="643464"/>
          <a:ext cx="5452597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AA6ED580-745A-40EB-921F-D61E555E7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868880"/>
              </p:ext>
            </p:extLst>
          </p:nvPr>
        </p:nvGraphicFramePr>
        <p:xfrm>
          <a:off x="643400" y="643463"/>
          <a:ext cx="5452597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568610"/>
              </p:ext>
            </p:extLst>
          </p:nvPr>
        </p:nvGraphicFramePr>
        <p:xfrm>
          <a:off x="643390" y="643462"/>
          <a:ext cx="5452599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795672"/>
              </p:ext>
            </p:extLst>
          </p:nvPr>
        </p:nvGraphicFramePr>
        <p:xfrm>
          <a:off x="643381" y="643445"/>
          <a:ext cx="5452597" cy="557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625B9F9-09F6-4379-A319-E56B254B4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06383"/>
              </p:ext>
            </p:extLst>
          </p:nvPr>
        </p:nvGraphicFramePr>
        <p:xfrm>
          <a:off x="643359" y="643434"/>
          <a:ext cx="5452597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3AAD7664-6D30-4F84-BF29-DA6F81EF6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530784"/>
              </p:ext>
            </p:extLst>
          </p:nvPr>
        </p:nvGraphicFramePr>
        <p:xfrm>
          <a:off x="6095934" y="643387"/>
          <a:ext cx="5452641" cy="557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8" name="Chart 1">
            <a:extLst>
              <a:ext uri="{FF2B5EF4-FFF2-40B4-BE49-F238E27FC236}">
                <a16:creationId xmlns:a16="http://schemas.microsoft.com/office/drawing/2014/main" id="{2DF4B206-5391-4EF1-A7AD-2A2ED6759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218033"/>
              </p:ext>
            </p:extLst>
          </p:nvPr>
        </p:nvGraphicFramePr>
        <p:xfrm>
          <a:off x="643337" y="643395"/>
          <a:ext cx="5452641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42A364DF-E67B-424A-8501-1A5D5AC0E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045689"/>
              </p:ext>
            </p:extLst>
          </p:nvPr>
        </p:nvGraphicFramePr>
        <p:xfrm>
          <a:off x="643260" y="643387"/>
          <a:ext cx="5452641" cy="557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13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474084"/>
              </p:ext>
            </p:extLst>
          </p:nvPr>
        </p:nvGraphicFramePr>
        <p:xfrm>
          <a:off x="643227" y="643318"/>
          <a:ext cx="5452597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14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421341"/>
              </p:ext>
            </p:extLst>
          </p:nvPr>
        </p:nvGraphicFramePr>
        <p:xfrm>
          <a:off x="643226" y="643171"/>
          <a:ext cx="5452597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15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615191"/>
              </p:ext>
            </p:extLst>
          </p:nvPr>
        </p:nvGraphicFramePr>
        <p:xfrm>
          <a:off x="6095822" y="643171"/>
          <a:ext cx="5452597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:p14="http://schemas.microsoft.com/office/powerpoint/2010/main" val="2018256065"/>
      </p:ext>
    </p:extLst>
  </p:cSld>
  <p:clrMapOvr>
    <a:masterClrMapping/>
  </p:clrMapOvr>
</p:sld>
</file>

<file path=ppt/theme/theme1.xml><?xml version="1.0" encoding="utf-8"?>
<a:theme xmlns:a="http://schemas.openxmlformats.org/drawingml/2006/main" name="Tiivistymisjuova">
  <a:themeElements>
    <a:clrScheme name="Tiivistymisjuov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Tiivistymisjuov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ivistymisjuov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385</Words>
  <Application>Microsoft Office PowerPoint</Application>
  <PresentationFormat>Laajakuva</PresentationFormat>
  <Paragraphs>306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Verdana</vt:lpstr>
      <vt:lpstr>Tiivistymisjuova</vt:lpstr>
      <vt:lpstr>Kodavi tilakatsaus</vt:lpstr>
      <vt:lpstr>Mitä ollaan saatu aikaiseksi</vt:lpstr>
      <vt:lpstr>Mitä seuraavaksi</vt:lpstr>
      <vt:lpstr>Ajankäyttö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Kodavi tilakatsaus</dc:title>
  <dc:creator>Rantanen, Nuutti</dc:creator>
  <cp:lastModifiedBy>Rantanen, Nuutti</cp:lastModifiedBy>
  <cp:revision>27</cp:revision>
  <dcterms:created xsi:type="dcterms:W3CDTF">2020-08-11T13:09:19Z</dcterms:created>
  <dcterms:modified xsi:type="dcterms:W3CDTF">2020-10-09T13:02:00Z</dcterms:modified>
</cp:coreProperties>
</file>