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it-projektit-Kodavi\ajankaytonseuranta_kodavi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it-projektit-Kodavi\ajankaytonseuranta_kodavi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it-projektit-Kodavi\ajankaytonseuranta_kodavi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[ajankaytonseuranta_kodavi.xlsx]TehtavatLyhyt!PivotTable2</c:name>
    <c:fmtId val="3"/>
  </c:pivotSource>
  <c:chart>
    <c:title>
      <c:tx>
        <c:rich>
          <a:bodyPr/>
          <a:lstStyle/>
          <a:p>
            <a:pPr>
              <a:defRPr sz="11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/>
              <a:t>Ajankäyttö tehtävittäin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,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2"/>
        <c:spPr>
          <a:solidFill>
            <a:srgbClr val="993366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3"/>
        <c:spPr>
          <a:solidFill>
            <a:srgbClr val="FFFFCC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4"/>
        <c:spPr>
          <a:solidFill>
            <a:srgbClr val="CCFF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5"/>
      </c:pivotFmt>
      <c:pivotFmt>
        <c:idx val="6"/>
        <c:spPr>
          <a:solidFill>
            <a:srgbClr val="FF8080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7"/>
        <c:spPr>
          <a:solidFill>
            <a:srgbClr val="0066CC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8"/>
      </c:pivotFmt>
      <c:pivotFmt>
        <c:idx val="9"/>
      </c:pivotFmt>
      <c:pivotFmt>
        <c:idx val="10"/>
      </c:pivotFmt>
      <c:pivotFmt>
        <c:idx val="11"/>
        <c:spPr>
          <a:solidFill>
            <a:srgbClr val="993366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2"/>
        <c:spPr>
          <a:solidFill>
            <a:srgbClr val="FFFFCC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3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, </c:separator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rgbClr val="FFFFCC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5"/>
        <c:spPr>
          <a:solidFill>
            <a:srgbClr val="993366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6"/>
        <c:spPr>
          <a:solidFill>
            <a:srgbClr val="FFFFCC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7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, </c:separator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rgbClr val="FFFFCC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9"/>
        <c:spPr>
          <a:solidFill>
            <a:srgbClr val="993366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20"/>
        <c:spPr>
          <a:solidFill>
            <a:srgbClr val="FFFFCC"/>
          </a:solidFill>
          <a:ln w="12700">
            <a:solidFill>
              <a:srgbClr val="000000"/>
            </a:solidFill>
            <a:prstDash val="solid"/>
          </a:ln>
        </c:spPr>
      </c:pivotFmt>
    </c:pivotFmts>
    <c:plotArea>
      <c:layout/>
      <c:pieChart>
        <c:varyColors val="1"/>
        <c:ser>
          <c:idx val="0"/>
          <c:order val="0"/>
          <c:tx>
            <c:strRef>
              <c:f>TehtavatLyhyt!$B$4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8353-4333-BA6F-C082328D70C0}"/>
              </c:ext>
            </c:extLst>
          </c:dPt>
          <c:dPt>
            <c:idx val="1"/>
            <c:bubble3D val="0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8353-4333-BA6F-C082328D70C0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3-8353-4333-BA6F-C082328D70C0}"/>
              </c:ext>
            </c:extLst>
          </c:dPt>
          <c:dPt>
            <c:idx val="3"/>
            <c:bubble3D val="0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8353-4333-BA6F-C082328D70C0}"/>
              </c:ext>
            </c:extLst>
          </c:dPt>
          <c:dPt>
            <c:idx val="4"/>
            <c:bubble3D val="0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8353-4333-BA6F-C082328D70C0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8-8353-4333-BA6F-C082328D70C0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9-8353-4333-BA6F-C082328D70C0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A-8353-4333-BA6F-C082328D70C0}"/>
              </c:ext>
            </c:extLst>
          </c:dPt>
          <c:dLbls>
            <c:numFmt formatCode="0%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25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i-FI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, </c:separator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TehtavatLyhyt!$A$5:$A$20</c:f>
              <c:strCache>
                <c:ptCount val="15"/>
                <c:pt idx="0">
                  <c:v>Aihealueeseen tutustuminen</c:v>
                </c:pt>
                <c:pt idx="1">
                  <c:v>Käyttöliittymä</c:v>
                </c:pt>
                <c:pt idx="2">
                  <c:v>Muut tehtävät</c:v>
                </c:pt>
                <c:pt idx="3">
                  <c:v>Ohjeet ja neuvonta</c:v>
                </c:pt>
                <c:pt idx="4">
                  <c:v>Palaveri</c:v>
                </c:pt>
                <c:pt idx="5">
                  <c:v>Projektiviestintä XYHI004</c:v>
                </c:pt>
                <c:pt idx="6">
                  <c:v>Raportointi</c:v>
                </c:pt>
                <c:pt idx="7">
                  <c:v>Seuranta ja hallinta</c:v>
                </c:pt>
                <c:pt idx="8">
                  <c:v>Sisäinen palaveri</c:v>
                </c:pt>
                <c:pt idx="9">
                  <c:v>Suunnittelu</c:v>
                </c:pt>
                <c:pt idx="10">
                  <c:v>TIES412</c:v>
                </c:pt>
                <c:pt idx="11">
                  <c:v>Työkaluihin tutustuminen</c:v>
                </c:pt>
                <c:pt idx="12">
                  <c:v>Vaatimusmäärittely</c:v>
                </c:pt>
                <c:pt idx="13">
                  <c:v>Valmistelu</c:v>
                </c:pt>
                <c:pt idx="14">
                  <c:v>(blank)</c:v>
                </c:pt>
              </c:strCache>
            </c:strRef>
          </c:cat>
          <c:val>
            <c:numRef>
              <c:f>TehtavatLyhyt!$B$5:$B$20</c:f>
              <c:numCache>
                <c:formatCode>[h]:mm</c:formatCode>
                <c:ptCount val="15"/>
                <c:pt idx="0">
                  <c:v>0.8125</c:v>
                </c:pt>
                <c:pt idx="1">
                  <c:v>0.11458333333333333</c:v>
                </c:pt>
                <c:pt idx="2">
                  <c:v>0.37847222222222221</c:v>
                </c:pt>
                <c:pt idx="3">
                  <c:v>0.10416666666666667</c:v>
                </c:pt>
                <c:pt idx="4">
                  <c:v>0.72569444444444442</c:v>
                </c:pt>
                <c:pt idx="5">
                  <c:v>0.35416666666666669</c:v>
                </c:pt>
                <c:pt idx="6">
                  <c:v>0.95833333333333326</c:v>
                </c:pt>
                <c:pt idx="7">
                  <c:v>0.16666666666666666</c:v>
                </c:pt>
                <c:pt idx="8">
                  <c:v>1.1458333333333333</c:v>
                </c:pt>
                <c:pt idx="9">
                  <c:v>0.64583333333333326</c:v>
                </c:pt>
                <c:pt idx="10">
                  <c:v>2.4618055555555558</c:v>
                </c:pt>
                <c:pt idx="11">
                  <c:v>1.7500000000000002</c:v>
                </c:pt>
                <c:pt idx="12">
                  <c:v>0.14583333333333334</c:v>
                </c:pt>
                <c:pt idx="13">
                  <c:v>0.37152777777777773</c:v>
                </c:pt>
                <c:pt idx="14">
                  <c:v>0.1875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8353-4333-BA6F-C082328D70C0}"/>
            </c:ext>
          </c:extLst>
        </c:ser>
        <c:dLbls>
          <c:showLegendKey val="0"/>
          <c:showVal val="1"/>
          <c:showCatName val="1"/>
          <c:showSerName val="0"/>
          <c:showPercent val="1"/>
          <c:showBubbleSize val="0"/>
          <c:separator>, </c:separator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solidFill>
      <a:schemeClr val="tx1"/>
    </a:solidFill>
    <a:ln w="6350">
      <a:noFill/>
    </a:ln>
  </c:spPr>
  <c:txPr>
    <a:bodyPr/>
    <a:lstStyle/>
    <a:p>
      <a:pPr>
        <a:defRPr sz="9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[ajankaytonseuranta_kodavi.xlsx]Viikot!PivotTable1</c:name>
    <c:fmtId val="3"/>
  </c:pivotSource>
  <c:chart>
    <c:title>
      <c:tx>
        <c:rich>
          <a:bodyPr/>
          <a:lstStyle/>
          <a:p>
            <a:pPr>
              <a:defRPr sz="11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/>
              <a:t>Ajankäyttö viikoittain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Viikot!$B$4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25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Viikot!$A$5:$A$9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</c:strCache>
            </c:strRef>
          </c:cat>
          <c:val>
            <c:numRef>
              <c:f>Viikot!$B$5:$B$9</c:f>
              <c:numCache>
                <c:formatCode>[h]:mm</c:formatCode>
                <c:ptCount val="4"/>
                <c:pt idx="0">
                  <c:v>1.6041666666666667</c:v>
                </c:pt>
                <c:pt idx="1">
                  <c:v>3.4270833333333335</c:v>
                </c:pt>
                <c:pt idx="2">
                  <c:v>5.1874999999999982</c:v>
                </c:pt>
                <c:pt idx="3">
                  <c:v>0.10416666666666667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9B-4B2E-B314-59C5305055C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94424784"/>
        <c:axId val="1"/>
      </c:barChart>
      <c:catAx>
        <c:axId val="4944247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92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Viikot</a:t>
                </a:r>
              </a:p>
            </c:rich>
          </c:tx>
          <c:layout/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1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92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Tunnit</a:t>
                </a:r>
              </a:p>
            </c:rich>
          </c:tx>
          <c:layout/>
          <c:overlay val="0"/>
          <c:spPr>
            <a:noFill/>
            <a:ln w="25400">
              <a:noFill/>
            </a:ln>
          </c:spPr>
        </c:title>
        <c:numFmt formatCode="[h]:mm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494424784"/>
        <c:crosses val="autoZero"/>
        <c:crossBetween val="between"/>
        <c:majorUnit val="0.41666666600000002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chemeClr val="tx1"/>
    </a:solidFill>
    <a:ln w="6350">
      <a:noFill/>
    </a:ln>
  </c:spPr>
  <c:txPr>
    <a:bodyPr/>
    <a:lstStyle/>
    <a:p>
      <a:pPr>
        <a:defRPr sz="9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[ajankaytonseuranta_kodavi.xlsx]VaiheetTehtavat!PivotTable3</c:name>
    <c:fmtId val="3"/>
  </c:pivotSource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/>
              <a:t>Vaiheet ja tehtävät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</c:pivotFmt>
      <c:pivotFmt>
        <c:idx val="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VaiheetTehtavat!$B$4:$B$5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VaiheetTehtavat!$A$6:$A$21</c:f>
              <c:strCache>
                <c:ptCount val="15"/>
                <c:pt idx="0">
                  <c:v>Aihealueeseen tutustuminen</c:v>
                </c:pt>
                <c:pt idx="1">
                  <c:v>Käyttöliittymä</c:v>
                </c:pt>
                <c:pt idx="2">
                  <c:v>Muut tehtävät</c:v>
                </c:pt>
                <c:pt idx="3">
                  <c:v>Ohjeet ja neuvonta</c:v>
                </c:pt>
                <c:pt idx="4">
                  <c:v>Palaveri</c:v>
                </c:pt>
                <c:pt idx="5">
                  <c:v>Projektiviestintä XYHI004</c:v>
                </c:pt>
                <c:pt idx="6">
                  <c:v>Raportointi</c:v>
                </c:pt>
                <c:pt idx="7">
                  <c:v>Seuranta ja hallinta</c:v>
                </c:pt>
                <c:pt idx="8">
                  <c:v>Sisäinen palaveri</c:v>
                </c:pt>
                <c:pt idx="9">
                  <c:v>Suunnittelu</c:v>
                </c:pt>
                <c:pt idx="10">
                  <c:v>TIES412</c:v>
                </c:pt>
                <c:pt idx="11">
                  <c:v>Työkaluihin tutustuminen</c:v>
                </c:pt>
                <c:pt idx="12">
                  <c:v>Vaatimusmäärittely</c:v>
                </c:pt>
                <c:pt idx="13">
                  <c:v>Valmistelu</c:v>
                </c:pt>
                <c:pt idx="14">
                  <c:v>(blank)</c:v>
                </c:pt>
              </c:strCache>
            </c:strRef>
          </c:cat>
          <c:val>
            <c:numRef>
              <c:f>VaiheetTehtavat!$B$6:$B$21</c:f>
              <c:numCache>
                <c:formatCode>[h]:mm</c:formatCode>
                <c:ptCount val="15"/>
                <c:pt idx="0">
                  <c:v>0.8125</c:v>
                </c:pt>
                <c:pt idx="1">
                  <c:v>0.11458333333333333</c:v>
                </c:pt>
                <c:pt idx="2">
                  <c:v>0.37847222222222221</c:v>
                </c:pt>
                <c:pt idx="3">
                  <c:v>0.10416666666666667</c:v>
                </c:pt>
                <c:pt idx="4">
                  <c:v>0.72569444444444442</c:v>
                </c:pt>
                <c:pt idx="5">
                  <c:v>0.35416666666666669</c:v>
                </c:pt>
                <c:pt idx="6">
                  <c:v>0.95833333333333326</c:v>
                </c:pt>
                <c:pt idx="7">
                  <c:v>0.16666666666666666</c:v>
                </c:pt>
                <c:pt idx="8">
                  <c:v>1.1458333333333333</c:v>
                </c:pt>
                <c:pt idx="9">
                  <c:v>0.64583333333333326</c:v>
                </c:pt>
                <c:pt idx="10">
                  <c:v>2.4618055555555558</c:v>
                </c:pt>
                <c:pt idx="11">
                  <c:v>1.7500000000000002</c:v>
                </c:pt>
                <c:pt idx="12">
                  <c:v>0.14583333333333334</c:v>
                </c:pt>
                <c:pt idx="13">
                  <c:v>0.37152777777777773</c:v>
                </c:pt>
                <c:pt idx="14">
                  <c:v>0.1875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A9-4CB7-8F61-F82EB0203F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94427736"/>
        <c:axId val="1"/>
      </c:barChart>
      <c:catAx>
        <c:axId val="494427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1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[h]:mm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494427736"/>
        <c:crosses val="autoZero"/>
        <c:crossBetween val="between"/>
        <c:majorUnit val="0.20833333000000001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chemeClr val="tx1"/>
    </a:solidFill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Kodavi</a:t>
            </a:r>
            <a:r>
              <a:rPr lang="fi-FI" dirty="0"/>
              <a:t> </a:t>
            </a:r>
            <a:r>
              <a:rPr lang="fi-FI" dirty="0" smtClean="0"/>
              <a:t>tilakatsaus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3. </a:t>
            </a:r>
            <a:r>
              <a:rPr lang="fi-FI" dirty="0" smtClean="0"/>
              <a:t>kokous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3073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Mitä ollaan saatu aikaiseksi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Projektisuunnitelma on yhtä lukua vaille valmis</a:t>
            </a:r>
            <a:endParaRPr lang="fi-FI" dirty="0" smtClean="0"/>
          </a:p>
          <a:p>
            <a:r>
              <a:rPr lang="fi-FI" dirty="0" smtClean="0"/>
              <a:t>Selvitetty käyttökelpoisia teknologioita </a:t>
            </a:r>
            <a:endParaRPr lang="fi-FI" dirty="0"/>
          </a:p>
          <a:p>
            <a:pPr lvl="1"/>
            <a:r>
              <a:rPr lang="fi-FI" dirty="0" smtClean="0"/>
              <a:t>Päädytty lopulta teknologioihin </a:t>
            </a:r>
            <a:r>
              <a:rPr lang="fi-FI" dirty="0" err="1" smtClean="0"/>
              <a:t>React</a:t>
            </a:r>
            <a:r>
              <a:rPr lang="fi-FI" dirty="0" smtClean="0"/>
              <a:t>, </a:t>
            </a:r>
            <a:r>
              <a:rPr lang="fi-FI" dirty="0" err="1" smtClean="0"/>
              <a:t>Spring</a:t>
            </a:r>
            <a:r>
              <a:rPr lang="fi-FI" dirty="0" smtClean="0"/>
              <a:t> </a:t>
            </a:r>
            <a:r>
              <a:rPr lang="fi-FI" dirty="0" err="1" smtClean="0"/>
              <a:t>boot</a:t>
            </a:r>
            <a:r>
              <a:rPr lang="fi-FI" dirty="0"/>
              <a:t> </a:t>
            </a:r>
            <a:r>
              <a:rPr lang="fi-FI" dirty="0" smtClean="0"/>
              <a:t>ja </a:t>
            </a:r>
            <a:r>
              <a:rPr lang="fi-FI" dirty="0" err="1" smtClean="0"/>
              <a:t>PostgreSQL</a:t>
            </a:r>
            <a:endParaRPr lang="fi-FI" dirty="0" smtClean="0"/>
          </a:p>
          <a:p>
            <a:r>
              <a:rPr lang="fi-FI" dirty="0" smtClean="0"/>
              <a:t>Olemme </a:t>
            </a:r>
            <a:r>
              <a:rPr lang="fi-FI" dirty="0" smtClean="0"/>
              <a:t>suunnitelleet projektia viime palaverin pohjalta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6978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Ajankäyttö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024125"/>
          </a:xfrm>
        </p:spPr>
        <p:txBody>
          <a:bodyPr/>
          <a:lstStyle/>
          <a:p>
            <a:r>
              <a:rPr lang="fi-FI" dirty="0" smtClean="0"/>
              <a:t>Jokaisella on vähintään 45 tuntia tehty kokonaisuudessaan</a:t>
            </a:r>
          </a:p>
          <a:p>
            <a:r>
              <a:rPr lang="fi-FI" dirty="0" smtClean="0"/>
              <a:t>247.45 tuntia kokonaisuudessa tehty hommia</a:t>
            </a: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6290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2863393"/>
              </p:ext>
            </p:extLst>
          </p:nvPr>
        </p:nvGraphicFramePr>
        <p:xfrm>
          <a:off x="1443850" y="391454"/>
          <a:ext cx="9304299" cy="60750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56304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465368"/>
              </p:ext>
            </p:extLst>
          </p:nvPr>
        </p:nvGraphicFramePr>
        <p:xfrm>
          <a:off x="1443850" y="391454"/>
          <a:ext cx="9304299" cy="60750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30693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5595829"/>
              </p:ext>
            </p:extLst>
          </p:nvPr>
        </p:nvGraphicFramePr>
        <p:xfrm>
          <a:off x="1489106" y="618653"/>
          <a:ext cx="9213787" cy="56206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4100537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01D17D"/>
      </a:accent1>
      <a:accent2>
        <a:srgbClr val="84C72A"/>
      </a:accent2>
      <a:accent3>
        <a:srgbClr val="E1D126"/>
      </a:accent3>
      <a:accent4>
        <a:srgbClr val="E29932"/>
      </a:accent4>
      <a:accent5>
        <a:srgbClr val="E56526"/>
      </a:accent5>
      <a:accent6>
        <a:srgbClr val="D63731"/>
      </a:accent6>
      <a:hlink>
        <a:srgbClr val="35FA7F"/>
      </a:hlink>
      <a:folHlink>
        <a:srgbClr val="BAFC85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2B2A868B-6BC2-4B3E-98B9-1258F41035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506</TotalTime>
  <Words>55</Words>
  <Application>Microsoft Office PowerPoint</Application>
  <PresentationFormat>Widescreen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Century Gothic</vt:lpstr>
      <vt:lpstr>Vapor Trail</vt:lpstr>
      <vt:lpstr>Kodavi tilakatsaus</vt:lpstr>
      <vt:lpstr>Mitä ollaan saatu aikaiseksi</vt:lpstr>
      <vt:lpstr>Ajankäyttö</vt:lpstr>
      <vt:lpstr>PowerPoint Presentation</vt:lpstr>
      <vt:lpstr>PowerPoint Presentation</vt:lpstr>
      <vt:lpstr>PowerPoint Presentation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Kodavi tilakatsaus</dc:title>
  <dc:creator>Rantanen, Nuutti</dc:creator>
  <cp:lastModifiedBy>Rantanen, Nuutti</cp:lastModifiedBy>
  <cp:revision>13</cp:revision>
  <dcterms:created xsi:type="dcterms:W3CDTF">2020-02-10T07:31:27Z</dcterms:created>
  <dcterms:modified xsi:type="dcterms:W3CDTF">2020-02-17T08:25:31Z</dcterms:modified>
</cp:coreProperties>
</file>