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[ajankaytonseuranta_kodavi - 2.xlsx]VaiheetLyhyt!PivotTable1</c:name>
    <c:fmtId val="2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i-FI"/>
              <a:t>Ajankäyttö vaiheittain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rgbClr val="9999FF"/>
          </a:solidFill>
          <a:ln w="12700">
            <a:solidFill>
              <a:srgbClr val="000000"/>
            </a:solidFill>
            <a:prstDash val="solid"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25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fi-FI"/>
            </a:p>
          </c:txPr>
          <c:showLegendKey val="0"/>
          <c:showVal val="1"/>
          <c:showCatName val="1"/>
          <c:showSerName val="0"/>
          <c:showPercent val="1"/>
          <c:showBubbleSize val="0"/>
          <c:separator>; </c:separator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  <c:spPr>
          <a:solidFill>
            <a:srgbClr val="993366"/>
          </a:solidFill>
          <a:ln w="12700">
            <a:solidFill>
              <a:srgbClr val="000000"/>
            </a:solidFill>
            <a:prstDash val="solid"/>
          </a:ln>
          <a:effectLst/>
        </c:spPr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  <c:spPr>
          <a:solidFill>
            <a:srgbClr val="0066CC"/>
          </a:solidFill>
          <a:ln w="12700">
            <a:solidFill>
              <a:srgbClr val="000000"/>
            </a:solidFill>
            <a:prstDash val="solid"/>
          </a:ln>
          <a:effectLst/>
        </c:spPr>
      </c:pivotFmt>
      <c:pivotFmt>
        <c:idx val="8"/>
      </c:pivotFmt>
      <c:pivotFmt>
        <c:idx val="9"/>
        <c:spPr>
          <a:solidFill>
            <a:srgbClr val="9999FF"/>
          </a:solidFill>
          <a:ln w="12700">
            <a:solidFill>
              <a:srgbClr val="000000"/>
            </a:solidFill>
            <a:prstDash val="solid"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25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fi-FI"/>
            </a:p>
          </c:txPr>
          <c:showLegendKey val="0"/>
          <c:showVal val="1"/>
          <c:showCatName val="1"/>
          <c:showSerName val="0"/>
          <c:showPercent val="1"/>
          <c:showBubbleSize val="0"/>
          <c:separator>; </c:separator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9999FF"/>
          </a:solidFill>
          <a:ln w="12700">
            <a:solidFill>
              <a:srgbClr val="000000"/>
            </a:solidFill>
            <a:prstDash val="solid"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25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fi-FI"/>
            </a:p>
          </c:txPr>
          <c:showLegendKey val="0"/>
          <c:showVal val="1"/>
          <c:showCatName val="1"/>
          <c:showSerName val="0"/>
          <c:showPercent val="1"/>
          <c:showBubbleSize val="0"/>
          <c:separator>; </c:separator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VaiheetLyhyt!$B$4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D67-4704-8E90-35D68D014A9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67-4704-8E90-35D68D014A9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D67-4704-8E90-35D68D014A9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67-4704-8E90-35D68D014A9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D67-4704-8E90-35D68D014A9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67-4704-8E90-35D68D014A9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D67-4704-8E90-35D68D014A9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VaiheetLyhyt!$A$5:$A$11</c:f>
              <c:strCache>
                <c:ptCount val="6"/>
                <c:pt idx="0">
                  <c:v>Esitutkimus</c:v>
                </c:pt>
                <c:pt idx="1">
                  <c:v>Määrittely</c:v>
                </c:pt>
                <c:pt idx="2">
                  <c:v>Oheiskurssi</c:v>
                </c:pt>
                <c:pt idx="3">
                  <c:v>Palaverit</c:v>
                </c:pt>
                <c:pt idx="4">
                  <c:v>Projektin hallinta</c:v>
                </c:pt>
                <c:pt idx="5">
                  <c:v>Suunnittelu</c:v>
                </c:pt>
              </c:strCache>
            </c:strRef>
          </c:cat>
          <c:val>
            <c:numRef>
              <c:f>VaiheetLyhyt!$B$5:$B$11</c:f>
              <c:numCache>
                <c:formatCode>[h]:mm</c:formatCode>
                <c:ptCount val="6"/>
                <c:pt idx="0">
                  <c:v>6.2812500000000036</c:v>
                </c:pt>
                <c:pt idx="1">
                  <c:v>0.86458333333333337</c:v>
                </c:pt>
                <c:pt idx="2">
                  <c:v>4.2604166666666661</c:v>
                </c:pt>
                <c:pt idx="3">
                  <c:v>4.4305555555555536</c:v>
                </c:pt>
                <c:pt idx="4">
                  <c:v>1.822916666666667</c:v>
                </c:pt>
                <c:pt idx="5">
                  <c:v>1.2916666666666665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67-4704-8E90-35D68D014A93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eparator>; </c:separator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[ajankaytonseuranta_kodavi - 2.xlsx]Viikot!PivotTable1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i-FI"/>
              <a:t>Ajankäyttö viikoittain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rgbClr val="9999FF"/>
          </a:solidFill>
          <a:ln w="12700">
            <a:solidFill>
              <a:srgbClr val="000000"/>
            </a:solidFill>
            <a:prstDash val="solid"/>
          </a:ln>
          <a:effectLst/>
        </c:spPr>
        <c:marker>
          <c:symbol val="none"/>
        </c:marker>
        <c:dLbl>
          <c:idx val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25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fi-FI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9999FF"/>
          </a:solidFill>
          <a:ln w="12700">
            <a:solidFill>
              <a:srgbClr val="000000"/>
            </a:solidFill>
            <a:prstDash val="solid"/>
          </a:ln>
          <a:effectLst/>
        </c:spPr>
        <c:marker>
          <c:symbol val="none"/>
        </c:marker>
        <c:dLbl>
          <c:idx val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25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fi-FI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9999FF"/>
          </a:solidFill>
          <a:ln w="12700">
            <a:solidFill>
              <a:srgbClr val="000000"/>
            </a:solidFill>
            <a:prstDash val="solid"/>
          </a:ln>
          <a:effectLst/>
        </c:spPr>
        <c:marker>
          <c:symbol val="none"/>
        </c:marker>
        <c:dLbl>
          <c:idx val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25" b="0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fi-FI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Viikot!$B$4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Viikot!$A$5:$A$10</c:f>
              <c:strCache>
                <c:ptCount val="5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</c:strCache>
            </c:strRef>
          </c:cat>
          <c:val>
            <c:numRef>
              <c:f>Viikot!$B$5:$B$10</c:f>
              <c:numCache>
                <c:formatCode>[h]:mm</c:formatCode>
                <c:ptCount val="5"/>
                <c:pt idx="0">
                  <c:v>1.4791666666666667</c:v>
                </c:pt>
                <c:pt idx="1">
                  <c:v>3.4270833333333335</c:v>
                </c:pt>
                <c:pt idx="2">
                  <c:v>5.5416666666666643</c:v>
                </c:pt>
                <c:pt idx="3">
                  <c:v>4.6527777777777777</c:v>
                </c:pt>
                <c:pt idx="4">
                  <c:v>3.7256944444444424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B-444D-A488-289EB67DDC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4424784"/>
        <c:axId val="1"/>
      </c:barChart>
      <c:catAx>
        <c:axId val="49442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Viikot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Tunnit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[h]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4424784"/>
        <c:crosses val="autoZero"/>
        <c:crossBetween val="between"/>
        <c:majorUnit val="0.4166666660000000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Kodavi</a:t>
            </a:r>
            <a:r>
              <a:rPr lang="fi-FI" dirty="0"/>
              <a:t> </a:t>
            </a:r>
            <a:r>
              <a:rPr lang="fi-FI" dirty="0" smtClean="0"/>
              <a:t>tilakatsaus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4. </a:t>
            </a:r>
            <a:r>
              <a:rPr lang="fi-FI" dirty="0" smtClean="0"/>
              <a:t>kokous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7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ollaan saatu aikaiseksi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Projektisuunnitelma on </a:t>
            </a:r>
            <a:r>
              <a:rPr lang="fi-FI" dirty="0" smtClean="0"/>
              <a:t>käynyt </a:t>
            </a:r>
            <a:r>
              <a:rPr lang="fi-FI" dirty="0" err="1" smtClean="0"/>
              <a:t>ensimäisellä</a:t>
            </a:r>
            <a:r>
              <a:rPr lang="fi-FI" dirty="0" smtClean="0"/>
              <a:t> kommenttikierroksella ja on korjauksen alle.</a:t>
            </a:r>
            <a:endParaRPr lang="fi-FI" dirty="0" smtClean="0"/>
          </a:p>
          <a:p>
            <a:r>
              <a:rPr lang="fi-FI" dirty="0" smtClean="0"/>
              <a:t>Tutustuneet käyttökelpoisiin teknologioihin videoin, </a:t>
            </a:r>
            <a:r>
              <a:rPr lang="fi-FI" dirty="0" err="1" smtClean="0"/>
              <a:t>tutoriaalein</a:t>
            </a:r>
            <a:r>
              <a:rPr lang="fi-FI" dirty="0" smtClean="0"/>
              <a:t> ja olemme asentaneet työkaluja</a:t>
            </a:r>
            <a:endParaRPr lang="fi-FI" dirty="0"/>
          </a:p>
          <a:p>
            <a:r>
              <a:rPr lang="fi-FI" dirty="0" smtClean="0"/>
              <a:t>Olemme </a:t>
            </a:r>
            <a:r>
              <a:rPr lang="fi-FI" dirty="0" smtClean="0"/>
              <a:t>suunnitelleet projektia viime palaverin pohjalta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7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seuraavaksi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Projektisuunnitelman hiominen.</a:t>
            </a:r>
          </a:p>
          <a:p>
            <a:r>
              <a:rPr lang="fi-FI" dirty="0" smtClean="0"/>
              <a:t>Tutustumme työkaluihin.</a:t>
            </a:r>
          </a:p>
          <a:p>
            <a:r>
              <a:rPr lang="fi-FI" dirty="0" smtClean="0"/>
              <a:t>Toteutamme jonkinlaisen version, kun olemme saaneet tuntumaa työkaluihin.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68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Ajankäyttö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fi-FI" dirty="0" smtClean="0"/>
              <a:t>Jokaisella on </a:t>
            </a:r>
            <a:r>
              <a:rPr lang="fi-FI" dirty="0" smtClean="0"/>
              <a:t>tehtynä 70-100 tuntia</a:t>
            </a:r>
          </a:p>
          <a:p>
            <a:pPr lvl="1"/>
            <a:r>
              <a:rPr lang="fi-FI" dirty="0" smtClean="0"/>
              <a:t>Vaihtelu johtuu yhden jäsenen sairaslomasta ja palaverien pöytäkirjojen laatimisesta, josta on kertynyt reilusti tunteja.</a:t>
            </a:r>
            <a:endParaRPr lang="fi-FI" dirty="0" smtClean="0"/>
          </a:p>
          <a:p>
            <a:r>
              <a:rPr lang="fi-FI" dirty="0" smtClean="0"/>
              <a:t>451.50</a:t>
            </a:r>
            <a:r>
              <a:rPr lang="fi-FI" dirty="0" smtClean="0"/>
              <a:t> </a:t>
            </a:r>
            <a:r>
              <a:rPr lang="fi-FI" dirty="0" smtClean="0"/>
              <a:t>tuntia kokonaisuudessa tehty hommia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29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48731"/>
              </p:ext>
            </p:extLst>
          </p:nvPr>
        </p:nvGraphicFramePr>
        <p:xfrm>
          <a:off x="1443850" y="391454"/>
          <a:ext cx="9304299" cy="607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30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15265"/>
              </p:ext>
            </p:extLst>
          </p:nvPr>
        </p:nvGraphicFramePr>
        <p:xfrm>
          <a:off x="1443850" y="391454"/>
          <a:ext cx="9304299" cy="607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69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21964"/>
              </p:ext>
            </p:extLst>
          </p:nvPr>
        </p:nvGraphicFramePr>
        <p:xfrm>
          <a:off x="1264571" y="2011679"/>
          <a:ext cx="8960085" cy="278418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73145">
                  <a:extLst>
                    <a:ext uri="{9D8B030D-6E8A-4147-A177-3AD203B41FA5}">
                      <a16:colId xmlns:a16="http://schemas.microsoft.com/office/drawing/2014/main" val="430257321"/>
                    </a:ext>
                  </a:extLst>
                </a:gridCol>
                <a:gridCol w="1162759">
                  <a:extLst>
                    <a:ext uri="{9D8B030D-6E8A-4147-A177-3AD203B41FA5}">
                      <a16:colId xmlns:a16="http://schemas.microsoft.com/office/drawing/2014/main" val="1922498226"/>
                    </a:ext>
                  </a:extLst>
                </a:gridCol>
                <a:gridCol w="1162759">
                  <a:extLst>
                    <a:ext uri="{9D8B030D-6E8A-4147-A177-3AD203B41FA5}">
                      <a16:colId xmlns:a16="http://schemas.microsoft.com/office/drawing/2014/main" val="2467876391"/>
                    </a:ext>
                  </a:extLst>
                </a:gridCol>
                <a:gridCol w="1162759">
                  <a:extLst>
                    <a:ext uri="{9D8B030D-6E8A-4147-A177-3AD203B41FA5}">
                      <a16:colId xmlns:a16="http://schemas.microsoft.com/office/drawing/2014/main" val="3098747641"/>
                    </a:ext>
                  </a:extLst>
                </a:gridCol>
                <a:gridCol w="1162759">
                  <a:extLst>
                    <a:ext uri="{9D8B030D-6E8A-4147-A177-3AD203B41FA5}">
                      <a16:colId xmlns:a16="http://schemas.microsoft.com/office/drawing/2014/main" val="1356529569"/>
                    </a:ext>
                  </a:extLst>
                </a:gridCol>
                <a:gridCol w="1162759">
                  <a:extLst>
                    <a:ext uri="{9D8B030D-6E8A-4147-A177-3AD203B41FA5}">
                      <a16:colId xmlns:a16="http://schemas.microsoft.com/office/drawing/2014/main" val="318739389"/>
                    </a:ext>
                  </a:extLst>
                </a:gridCol>
                <a:gridCol w="1573145">
                  <a:extLst>
                    <a:ext uri="{9D8B030D-6E8A-4147-A177-3AD203B41FA5}">
                      <a16:colId xmlns:a16="http://schemas.microsoft.com/office/drawing/2014/main" val="1880817096"/>
                    </a:ext>
                  </a:extLst>
                </a:gridCol>
              </a:tblGrid>
              <a:tr h="318338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</a:rPr>
                        <a:t>Aika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Tekijä</a:t>
                      </a:r>
                      <a:endParaRPr lang="fi-FI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 </a:t>
                      </a:r>
                      <a:endParaRPr lang="fi-FI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584939"/>
                  </a:ext>
                </a:extLst>
              </a:tr>
              <a:tr h="349328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Viikko</a:t>
                      </a:r>
                      <a:endParaRPr lang="fi-FI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NR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LA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AV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AK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OH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Grand Total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2387348"/>
                  </a:ext>
                </a:extLst>
              </a:tr>
              <a:tr h="349328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5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</a:rPr>
                        <a:t>2:45</a:t>
                      </a:r>
                      <a:endParaRPr lang="fi-FI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6:45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8:45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7:45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9:30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35:30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059545"/>
                  </a:ext>
                </a:extLst>
              </a:tr>
              <a:tr h="349328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6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14:45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16:45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14:45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16:00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20:00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82:15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8488977"/>
                  </a:ext>
                </a:extLst>
              </a:tr>
              <a:tr h="349328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7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22:00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27:25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22:20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25:00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36:15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133:00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8596455"/>
                  </a:ext>
                </a:extLst>
              </a:tr>
              <a:tr h="349328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8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19:30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38:10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13:10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17:45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23:05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111:40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0282240"/>
                  </a:ext>
                </a:extLst>
              </a:tr>
              <a:tr h="349328"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9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23:30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17:55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13:45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17:05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>
                          <a:effectLst/>
                        </a:rPr>
                        <a:t>17:10</a:t>
                      </a:r>
                      <a:endParaRPr lang="fi-FI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89:25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8597801"/>
                  </a:ext>
                </a:extLst>
              </a:tr>
              <a:tr h="36987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</a:rPr>
                        <a:t>Grand Total</a:t>
                      </a:r>
                      <a:endParaRPr lang="fi-FI" sz="10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82:30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107:00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72:45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83:35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106:00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u="none" strike="noStrike" dirty="0">
                          <a:effectLst/>
                        </a:rPr>
                        <a:t>451:50</a:t>
                      </a:r>
                      <a:endParaRPr lang="fi-FI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11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00537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557</TotalTime>
  <Words>144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Verdana</vt:lpstr>
      <vt:lpstr>Vapor Trail</vt:lpstr>
      <vt:lpstr>Kodavi tilakatsaus</vt:lpstr>
      <vt:lpstr>Mitä ollaan saatu aikaiseksi</vt:lpstr>
      <vt:lpstr>Mitä seuraavaksi</vt:lpstr>
      <vt:lpstr>Ajankäyttö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Kodavi tilakatsaus</dc:title>
  <dc:creator>Rantanen, Nuutti</dc:creator>
  <cp:lastModifiedBy>Rantanen, Nuutti</cp:lastModifiedBy>
  <cp:revision>18</cp:revision>
  <dcterms:created xsi:type="dcterms:W3CDTF">2020-02-10T07:31:27Z</dcterms:created>
  <dcterms:modified xsi:type="dcterms:W3CDTF">2020-03-02T09:43:34Z</dcterms:modified>
</cp:coreProperties>
</file>