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%20-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%20-%20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%20-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- 2.xlsx]Viikot!PivotTable1</c:name>
    <c:fmtId val="13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Viikot!$A$5:$A$20</c:f>
              <c:strCache>
                <c:ptCount val="15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</c:strCache>
            </c:strRef>
          </c:cat>
          <c:val>
            <c:numRef>
              <c:f>Viikot!$B$5:$B$20</c:f>
              <c:numCache>
                <c:formatCode>[h]:mm</c:formatCode>
                <c:ptCount val="15"/>
                <c:pt idx="0">
                  <c:v>1.4791666666666665</c:v>
                </c:pt>
                <c:pt idx="1">
                  <c:v>3.4270833333333339</c:v>
                </c:pt>
                <c:pt idx="2">
                  <c:v>5.5416666666666643</c:v>
                </c:pt>
                <c:pt idx="3">
                  <c:v>4.6527777777777768</c:v>
                </c:pt>
                <c:pt idx="4">
                  <c:v>4.1458333333333321</c:v>
                </c:pt>
                <c:pt idx="5">
                  <c:v>4.4861111111111125</c:v>
                </c:pt>
                <c:pt idx="6">
                  <c:v>4.5590277777777777</c:v>
                </c:pt>
                <c:pt idx="7">
                  <c:v>1.9861111111111116</c:v>
                </c:pt>
                <c:pt idx="8">
                  <c:v>4.3958333333333348</c:v>
                </c:pt>
                <c:pt idx="9">
                  <c:v>4.7402777777777763</c:v>
                </c:pt>
                <c:pt idx="10">
                  <c:v>2.9659722222222227</c:v>
                </c:pt>
                <c:pt idx="11">
                  <c:v>3.3055555555555549</c:v>
                </c:pt>
                <c:pt idx="12">
                  <c:v>4.9201388888888911</c:v>
                </c:pt>
                <c:pt idx="13">
                  <c:v>2.9062500000000009</c:v>
                </c:pt>
                <c:pt idx="14">
                  <c:v>0.9722222222222221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1C-4FDC-BEAD-59951A55F7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94424784"/>
        <c:axId val="1"/>
      </c:barChart>
      <c:catAx>
        <c:axId val="494424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494424784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15B6-45DD-A2E7-ACA58F8608E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15B6-45DD-A2E7-ACA58F8608E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15B6-45DD-A2E7-ACA58F8608EF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15B6-45DD-A2E7-ACA58F8608EF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15B6-45DD-A2E7-ACA58F8608EF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15B6-45DD-A2E7-ACA58F8608EF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15B6-45DD-A2E7-ACA58F8608EF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12.895833333333336</c:v>
                </c:pt>
                <c:pt idx="1">
                  <c:v>2.8298611111111112</c:v>
                </c:pt>
                <c:pt idx="2">
                  <c:v>7.6597222222222223</c:v>
                </c:pt>
                <c:pt idx="3">
                  <c:v>14.539583333333324</c:v>
                </c:pt>
                <c:pt idx="4">
                  <c:v>5.3645833333333375</c:v>
                </c:pt>
                <c:pt idx="5">
                  <c:v>5.6284722222222205</c:v>
                </c:pt>
                <c:pt idx="6">
                  <c:v>5.6909722222222232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5B6-45DD-A2E7-ACA58F8608EF}"/>
            </c:ext>
          </c:extLst>
        </c:ser>
        <c:dLbls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0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2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19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3697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97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70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96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4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27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77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23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3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8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6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38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5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2105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000842-652C-46DC-B34A-A79299BB42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Kodavi</a:t>
            </a:r>
            <a:r>
              <a:rPr lang="fi-FI" dirty="0"/>
              <a:t> tilakatsaus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88F0E0F-8D4D-4400-AA37-16EAC0D70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28501"/>
            <a:ext cx="9448800" cy="685800"/>
          </a:xfrm>
        </p:spPr>
        <p:txBody>
          <a:bodyPr/>
          <a:lstStyle/>
          <a:p>
            <a:r>
              <a:rPr lang="fi-FI" dirty="0"/>
              <a:t>9. palaveri</a:t>
            </a:r>
          </a:p>
        </p:txBody>
      </p:sp>
    </p:spTree>
    <p:extLst>
      <p:ext uri="{BB962C8B-B14F-4D97-AF65-F5344CB8AC3E}">
        <p14:creationId xmlns:p14="http://schemas.microsoft.com/office/powerpoint/2010/main" val="325548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D4373B-8B7C-41E0-9F08-35AE8C03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ollaan saatu aikaiseksi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6AE7D8-DE2C-45A7-82B2-EED4BD65C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/>
              <a:t>Tietokanta ollaan saatu muodostettua datan mukaan</a:t>
            </a:r>
          </a:p>
          <a:p>
            <a:r>
              <a:rPr lang="fi-FI" dirty="0"/>
              <a:t>Käyttöliittymää hahmoteltu lisää</a:t>
            </a:r>
          </a:p>
          <a:p>
            <a:pPr lvl="1"/>
            <a:r>
              <a:rPr lang="fi-FI" dirty="0"/>
              <a:t>Ohjelmoitu hahmotelmien mukaan</a:t>
            </a:r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u="sng" dirty="0"/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1009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9E0323-1D46-4079-91AA-1A4ED03D1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seuraavaksi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18FE0B-6949-4D0D-975C-04C6FC377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Projektiraportti.</a:t>
            </a:r>
          </a:p>
          <a:p>
            <a:r>
              <a:rPr lang="fi-FI" dirty="0"/>
              <a:t>Jatketaan käyttöliittymän koodausta.</a:t>
            </a:r>
          </a:p>
          <a:p>
            <a:r>
              <a:rPr lang="fi-FI" dirty="0"/>
              <a:t>Ohjelmoidaan taustaohjelmisto toimimaan oikein tietokannan ja käyttöliittymän kanssa.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54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79373B-D7B0-43FD-B37A-2FE2A3AC7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Ajankäyttö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ADA962-B93B-4CF4-97E5-AC52521CE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Jokaisella on tehtynä 240-260 tuntia</a:t>
            </a:r>
          </a:p>
          <a:p>
            <a:r>
              <a:rPr lang="fi-FI" dirty="0"/>
              <a:t>1304 tuntia kokonaisuudessa tehty hommia</a:t>
            </a:r>
          </a:p>
          <a:p>
            <a:pPr lvl="1"/>
            <a:r>
              <a:rPr lang="fi-FI" dirty="0"/>
              <a:t>Ero edelliseen 177 tuntia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358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3">
            <a:extLst>
              <a:ext uri="{FF2B5EF4-FFF2-40B4-BE49-F238E27FC236}">
                <a16:creationId xmlns:a16="http://schemas.microsoft.com/office/drawing/2014/main" id="{7D993AC9-3A4A-4CF2-9BEF-8002E58F6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11">
            <a:extLst>
              <a:ext uri="{FF2B5EF4-FFF2-40B4-BE49-F238E27FC236}">
                <a16:creationId xmlns:a16="http://schemas.microsoft.com/office/drawing/2014/main" id="{DE4144AD-8278-4A35-8DF4-1629E2896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 w="31750"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183625AB-8E2A-404A-9D48-DB3A85CC1EED}"/>
              </a:ext>
            </a:extLst>
          </p:cNvPr>
          <p:cNvSpPr/>
          <p:nvPr/>
        </p:nvSpPr>
        <p:spPr>
          <a:xfrm>
            <a:off x="6753860" y="2852965"/>
            <a:ext cx="33020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fi-FI">
                <a:latin typeface="Verdana" panose="020B0604030504040204" pitchFamily="34" charset="0"/>
              </a:rPr>
              <a:t> </a:t>
            </a:r>
            <a:r>
              <a:rPr lang="fi-FI"/>
              <a:t> </a:t>
            </a: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1AEFADCB-AE33-4CA1-A634-60002AAA5614}"/>
              </a:ext>
            </a:extLst>
          </p:cNvPr>
          <p:cNvGraphicFramePr>
            <a:graphicFrameLocks noGrp="1"/>
          </p:cNvGraphicFramePr>
          <p:nvPr/>
        </p:nvGraphicFramePr>
        <p:xfrm>
          <a:off x="1539381" y="873252"/>
          <a:ext cx="9113244" cy="5111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227">
                  <a:extLst>
                    <a:ext uri="{9D8B030D-6E8A-4147-A177-3AD203B41FA5}">
                      <a16:colId xmlns:a16="http://schemas.microsoft.com/office/drawing/2014/main" val="439580838"/>
                    </a:ext>
                  </a:extLst>
                </a:gridCol>
                <a:gridCol w="1070958">
                  <a:extLst>
                    <a:ext uri="{9D8B030D-6E8A-4147-A177-3AD203B41FA5}">
                      <a16:colId xmlns:a16="http://schemas.microsoft.com/office/drawing/2014/main" val="1815001875"/>
                    </a:ext>
                  </a:extLst>
                </a:gridCol>
                <a:gridCol w="1070958">
                  <a:extLst>
                    <a:ext uri="{9D8B030D-6E8A-4147-A177-3AD203B41FA5}">
                      <a16:colId xmlns:a16="http://schemas.microsoft.com/office/drawing/2014/main" val="1181733169"/>
                    </a:ext>
                  </a:extLst>
                </a:gridCol>
                <a:gridCol w="1070958">
                  <a:extLst>
                    <a:ext uri="{9D8B030D-6E8A-4147-A177-3AD203B41FA5}">
                      <a16:colId xmlns:a16="http://schemas.microsoft.com/office/drawing/2014/main" val="4268806976"/>
                    </a:ext>
                  </a:extLst>
                </a:gridCol>
                <a:gridCol w="1070958">
                  <a:extLst>
                    <a:ext uri="{9D8B030D-6E8A-4147-A177-3AD203B41FA5}">
                      <a16:colId xmlns:a16="http://schemas.microsoft.com/office/drawing/2014/main" val="3759776210"/>
                    </a:ext>
                  </a:extLst>
                </a:gridCol>
                <a:gridCol w="1070958">
                  <a:extLst>
                    <a:ext uri="{9D8B030D-6E8A-4147-A177-3AD203B41FA5}">
                      <a16:colId xmlns:a16="http://schemas.microsoft.com/office/drawing/2014/main" val="1486234173"/>
                    </a:ext>
                  </a:extLst>
                </a:gridCol>
                <a:gridCol w="1879227">
                  <a:extLst>
                    <a:ext uri="{9D8B030D-6E8A-4147-A177-3AD203B41FA5}">
                      <a16:colId xmlns:a16="http://schemas.microsoft.com/office/drawing/2014/main" val="3939939683"/>
                    </a:ext>
                  </a:extLst>
                </a:gridCol>
              </a:tblGrid>
              <a:tr h="30067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Viikko</a:t>
                      </a:r>
                      <a:endParaRPr lang="fi-FI" sz="1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NR</a:t>
                      </a:r>
                      <a:endParaRPr lang="fi-FI" sz="1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LA</a:t>
                      </a:r>
                      <a:endParaRPr lang="fi-FI" sz="1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AV</a:t>
                      </a:r>
                      <a:endParaRPr lang="fi-FI" sz="1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AK</a:t>
                      </a:r>
                      <a:endParaRPr lang="fi-FI" sz="1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OH</a:t>
                      </a:r>
                      <a:endParaRPr lang="fi-FI" sz="1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Kaikki yhteensä</a:t>
                      </a:r>
                      <a:endParaRPr lang="fi-FI" sz="1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67274065"/>
                  </a:ext>
                </a:extLst>
              </a:tr>
              <a:tr h="300677"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2:45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6:45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8:45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7:45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9:30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35:30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53031777"/>
                  </a:ext>
                </a:extLst>
              </a:tr>
              <a:tr h="300677"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6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14:45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16:45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14:45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16:00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20:00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82:15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98053347"/>
                  </a:ext>
                </a:extLst>
              </a:tr>
              <a:tr h="300677"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7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22:00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27:25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22:20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25:00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36:15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133:00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4830919"/>
                  </a:ext>
                </a:extLst>
              </a:tr>
              <a:tr h="300677"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8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19:30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38:10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13:10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17:45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23:05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111:40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64902778"/>
                  </a:ext>
                </a:extLst>
              </a:tr>
              <a:tr h="300677"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9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23:30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21:55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13:45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22:10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18:10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99:30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59564736"/>
                  </a:ext>
                </a:extLst>
              </a:tr>
              <a:tr h="300677"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29:15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21:35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21:45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15:15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19:50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107:40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27810186"/>
                  </a:ext>
                </a:extLst>
              </a:tr>
              <a:tr h="300677"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11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21:45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20:10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26:55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20:25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20:10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109:25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73505011"/>
                  </a:ext>
                </a:extLst>
              </a:tr>
              <a:tr h="300677"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12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9:00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13:10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10:45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8:45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6:00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47:40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03931687"/>
                  </a:ext>
                </a:extLst>
              </a:tr>
              <a:tr h="300677"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13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10:45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28:15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22:45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19:15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24:30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105:30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17072606"/>
                  </a:ext>
                </a:extLst>
              </a:tr>
              <a:tr h="300677"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14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18:25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25:51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20:30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25:00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24:00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113:46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14748987"/>
                  </a:ext>
                </a:extLst>
              </a:tr>
              <a:tr h="300677"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12:45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17:06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16:55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13:10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11:15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71:11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04362350"/>
                  </a:ext>
                </a:extLst>
              </a:tr>
              <a:tr h="300677"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16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11:55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19:20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17:05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20:45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10:15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79:20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31887665"/>
                  </a:ext>
                </a:extLst>
              </a:tr>
              <a:tr h="300677"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17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19:55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22:15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23:30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34:15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18:10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118:05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9424531"/>
                  </a:ext>
                </a:extLst>
              </a:tr>
              <a:tr h="300677"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18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13:10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12:35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17:00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16:00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11:00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69:45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22430534"/>
                  </a:ext>
                </a:extLst>
              </a:tr>
              <a:tr h="300677"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19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9:05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6:55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 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 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7:20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23:20</a:t>
                      </a:r>
                      <a:endParaRPr lang="fi-FI" sz="16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20757960"/>
                  </a:ext>
                </a:extLst>
              </a:tr>
              <a:tr h="30067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Kaikki yhteensä</a:t>
                      </a:r>
                      <a:endParaRPr lang="fi-FI" sz="1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238:30</a:t>
                      </a:r>
                      <a:endParaRPr lang="fi-FI" sz="1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298:12</a:t>
                      </a:r>
                      <a:endParaRPr lang="fi-FI" sz="1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249:55</a:t>
                      </a:r>
                      <a:endParaRPr lang="fi-FI" sz="1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261:30</a:t>
                      </a:r>
                      <a:endParaRPr lang="fi-FI" sz="1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259:30</a:t>
                      </a:r>
                      <a:endParaRPr lang="fi-FI" sz="1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1307:37</a:t>
                      </a:r>
                      <a:endParaRPr lang="fi-FI" sz="16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21829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0663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D993AC9-3A4A-4CF2-9BEF-8002E58F6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1">
            <a:extLst>
              <a:ext uri="{FF2B5EF4-FFF2-40B4-BE49-F238E27FC236}">
                <a16:creationId xmlns:a16="http://schemas.microsoft.com/office/drawing/2014/main" id="{DE4144AD-8278-4A35-8DF4-1629E2896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 w="31750"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477063"/>
              </p:ext>
            </p:extLst>
          </p:nvPr>
        </p:nvGraphicFramePr>
        <p:xfrm>
          <a:off x="643402" y="643465"/>
          <a:ext cx="10905195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342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11">
            <a:extLst>
              <a:ext uri="{FF2B5EF4-FFF2-40B4-BE49-F238E27FC236}">
                <a16:creationId xmlns:a16="http://schemas.microsoft.com/office/drawing/2014/main" id="{2770B5F4-AED0-4A3A-859D-B6239ED38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220931"/>
              </p:ext>
            </p:extLst>
          </p:nvPr>
        </p:nvGraphicFramePr>
        <p:xfrm>
          <a:off x="643402" y="643464"/>
          <a:ext cx="10905195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477680"/>
              </p:ext>
            </p:extLst>
          </p:nvPr>
        </p:nvGraphicFramePr>
        <p:xfrm>
          <a:off x="643401" y="643464"/>
          <a:ext cx="10905194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18256065"/>
      </p:ext>
    </p:extLst>
  </p:cSld>
  <p:clrMapOvr>
    <a:masterClrMapping/>
  </p:clrMapOvr>
</p:sld>
</file>

<file path=ppt/theme/theme1.xml><?xml version="1.0" encoding="utf-8"?>
<a:theme xmlns:a="http://schemas.openxmlformats.org/drawingml/2006/main" name="Tiivistymisjuova">
  <a:themeElements>
    <a:clrScheme name="Tiivistymisjuov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Tiivistymisjuov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iivistymisjuov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184</Words>
  <Application>Microsoft Office PowerPoint</Application>
  <PresentationFormat>Laajakuva</PresentationFormat>
  <Paragraphs>144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Verdana</vt:lpstr>
      <vt:lpstr>Tiivistymisjuova</vt:lpstr>
      <vt:lpstr>Kodavi tilakatsaus</vt:lpstr>
      <vt:lpstr>Mitä ollaan saatu aikaiseksi</vt:lpstr>
      <vt:lpstr>Mitä seuraavaksi</vt:lpstr>
      <vt:lpstr>Ajankäyttö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Kodavi tilakatsaus</dc:title>
  <dc:creator>Rantanen, Nuutti</dc:creator>
  <cp:lastModifiedBy>Rantanen, Nuutti</cp:lastModifiedBy>
  <cp:revision>5</cp:revision>
  <dcterms:created xsi:type="dcterms:W3CDTF">2020-04-23T09:23:54Z</dcterms:created>
  <dcterms:modified xsi:type="dcterms:W3CDTF">2020-05-06T21:02:59Z</dcterms:modified>
</cp:coreProperties>
</file>