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3E3-4AFE-A2A9-06129905733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3E3-4AFE-A2A9-06129905733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3E3-4AFE-A2A9-06129905733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3E3-4AFE-A2A9-06129905733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3E3-4AFE-A2A9-06129905733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3E3-4AFE-A2A9-061299057331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VaiheetLyhyt!$A$5:$A$11</c:f>
              <c:strCache>
                <c:ptCount val="6"/>
                <c:pt idx="0">
                  <c:v>Esitutkimus</c:v>
                </c:pt>
                <c:pt idx="1">
                  <c:v>Oheiskurssi</c:v>
                </c:pt>
                <c:pt idx="2">
                  <c:v>Palaverit</c:v>
                </c:pt>
                <c:pt idx="3">
                  <c:v>Projektin hallinta</c:v>
                </c:pt>
                <c:pt idx="4">
                  <c:v>Suunnittelu</c:v>
                </c:pt>
                <c:pt idx="5">
                  <c:v>Vaatimusmäärittely</c:v>
                </c:pt>
              </c:strCache>
            </c:strRef>
          </c:cat>
          <c:val>
            <c:numRef>
              <c:f>VaiheetLyhyt!$B$5:$B$11</c:f>
              <c:numCache>
                <c:formatCode>[h]:mm</c:formatCode>
                <c:ptCount val="6"/>
                <c:pt idx="0">
                  <c:v>1.9791666666666667</c:v>
                </c:pt>
                <c:pt idx="1">
                  <c:v>1.15625</c:v>
                </c:pt>
                <c:pt idx="2">
                  <c:v>1.1770833333333333</c:v>
                </c:pt>
                <c:pt idx="3">
                  <c:v>0.55208333333333337</c:v>
                </c:pt>
                <c:pt idx="4">
                  <c:v>1.2291666666666667</c:v>
                </c:pt>
                <c:pt idx="5">
                  <c:v>0.30208333333333331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E3-4AFE-A2A9-0612990573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29768"/>
        <c:axId val="1"/>
      </c:barChart>
      <c:catAx>
        <c:axId val="364729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4729768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4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3529529419608369"/>
          <c:y val="0.17812450557036694"/>
          <c:w val="0.86278904264809209"/>
          <c:h val="0.76567423233184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Viikot!$A$5:$A$8</c:f>
              <c:strCache>
                <c:ptCount val="3"/>
                <c:pt idx="0">
                  <c:v>5</c:v>
                </c:pt>
                <c:pt idx="1">
                  <c:v>6</c:v>
                </c:pt>
                <c:pt idx="2">
                  <c:v>7</c:v>
                </c:pt>
              </c:strCache>
            </c:strRef>
          </c:cat>
          <c:val>
            <c:numRef>
              <c:f>Viikot!$B$5:$B$8</c:f>
              <c:numCache>
                <c:formatCode>[h]:mm</c:formatCode>
                <c:ptCount val="3"/>
                <c:pt idx="0">
                  <c:v>1.7604166666666667</c:v>
                </c:pt>
                <c:pt idx="1">
                  <c:v>2.3854166666666665</c:v>
                </c:pt>
                <c:pt idx="2">
                  <c:v>2.2499999999999996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60-42D2-92C1-C20B2FE543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2558960"/>
        <c:axId val="1"/>
      </c:barChart>
      <c:catAx>
        <c:axId val="362558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 dirty="0"/>
                  <a:t>Viikot</a:t>
                </a:r>
              </a:p>
            </c:rich>
          </c:tx>
          <c:layout>
            <c:manualLayout>
              <c:xMode val="edge"/>
              <c:yMode val="edge"/>
              <c:x val="1.1884955226275983E-2"/>
              <c:y val="0.9488944943847351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255896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TILAKATSAUS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 smtClean="0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3. Palaveri</a:t>
            </a:r>
          </a:p>
          <a:p>
            <a:r>
              <a:rPr lang="fi-FI" dirty="0" smtClean="0">
                <a:solidFill>
                  <a:schemeClr val="bg2">
                    <a:lumMod val="75000"/>
                  </a:schemeClr>
                </a:solidFill>
              </a:rPr>
              <a:t>19.2.2019</a:t>
            </a:r>
            <a:endParaRPr lang="fi-FI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Työasemia asennettu käyttökuntoon</a:t>
            </a:r>
          </a:p>
          <a:p>
            <a:r>
              <a:rPr lang="fi-FI" dirty="0" smtClean="0"/>
              <a:t>Verkkolevyt otettu käyttöön</a:t>
            </a:r>
          </a:p>
          <a:p>
            <a:r>
              <a:rPr lang="fi-FI" dirty="0" smtClean="0"/>
              <a:t>Projektisuunnitelmaa ja vaatimusmäärittelyä aloitettu</a:t>
            </a:r>
          </a:p>
          <a:p>
            <a:r>
              <a:rPr lang="fi-FI" dirty="0" smtClean="0"/>
              <a:t>Suunnittelutyötä tehty</a:t>
            </a:r>
          </a:p>
          <a:p>
            <a:pPr lvl="1"/>
            <a:r>
              <a:rPr lang="fi-FI" dirty="0" smtClean="0"/>
              <a:t>Kategorian määrittely</a:t>
            </a:r>
          </a:p>
          <a:p>
            <a:pPr lvl="1"/>
            <a:r>
              <a:rPr lang="fi-FI" dirty="0" smtClean="0"/>
              <a:t>Palautteen analysointi</a:t>
            </a:r>
          </a:p>
          <a:p>
            <a:pPr lvl="1"/>
            <a:r>
              <a:rPr lang="fi-FI" dirty="0" smtClean="0"/>
              <a:t>Yhteenveto</a:t>
            </a:r>
          </a:p>
          <a:p>
            <a:pPr lvl="1"/>
            <a:r>
              <a:rPr lang="fi-FI" dirty="0" smtClean="0"/>
              <a:t>Tulokset</a:t>
            </a:r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Projektisuunnitelman kirjoittaminen jatkuu</a:t>
            </a:r>
          </a:p>
          <a:p>
            <a:r>
              <a:rPr lang="fi-FI" dirty="0" smtClean="0"/>
              <a:t>Vaatimusmäärittelyn laatiminen jatkuu</a:t>
            </a:r>
          </a:p>
          <a:p>
            <a:r>
              <a:rPr lang="fi-FI" dirty="0" smtClean="0"/>
              <a:t>Käyttöliittymän suunnittelu jatkuu</a:t>
            </a:r>
          </a:p>
          <a:p>
            <a:r>
              <a:rPr lang="fi-FI" dirty="0" smtClean="0"/>
              <a:t>Kehitysympäristön asennus ja siihen tutustuminen</a:t>
            </a:r>
          </a:p>
          <a:p>
            <a:r>
              <a:rPr lang="fi-FI" dirty="0" err="1" smtClean="0"/>
              <a:t>Moveatiksen</a:t>
            </a:r>
            <a:r>
              <a:rPr lang="fi-FI" dirty="0" smtClean="0"/>
              <a:t> lähdekoodiin tutustuminen</a:t>
            </a:r>
          </a:p>
          <a:p>
            <a:r>
              <a:rPr lang="fi-FI" dirty="0" smtClean="0"/>
              <a:t>Koodauksen aloitus?</a:t>
            </a:r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Kohdattuja vaikeuksia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Työasemien toimimattomuus viivästyttänyt kehitysympäristön asennusta, siihen tutustumista ja koodauksen aloitusta</a:t>
            </a:r>
          </a:p>
        </p:txBody>
      </p:sp>
    </p:spTree>
    <p:extLst>
      <p:ext uri="{BB962C8B-B14F-4D97-AF65-F5344CB8AC3E}">
        <p14:creationId xmlns:p14="http://schemas.microsoft.com/office/powerpoint/2010/main" val="240216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Ajankäyttö vaiheittain, viikot 5-7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Ajankäyttö Viikoittain, viikot 5-7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3735537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25408"/>
              </p:ext>
            </p:extLst>
          </p:nvPr>
        </p:nvGraphicFramePr>
        <p:xfrm>
          <a:off x="2781221" y="2245595"/>
          <a:ext cx="6629558" cy="4100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647064"/>
              </p:ext>
            </p:extLst>
          </p:nvPr>
        </p:nvGraphicFramePr>
        <p:xfrm>
          <a:off x="3419510" y="3017519"/>
          <a:ext cx="5352979" cy="163068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072687">
                  <a:extLst>
                    <a:ext uri="{9D8B030D-6E8A-4147-A177-3AD203B41FA5}">
                      <a16:colId xmlns:a16="http://schemas.microsoft.com/office/drawing/2014/main" val="549646870"/>
                    </a:ext>
                  </a:extLst>
                </a:gridCol>
                <a:gridCol w="799615">
                  <a:extLst>
                    <a:ext uri="{9D8B030D-6E8A-4147-A177-3AD203B41FA5}">
                      <a16:colId xmlns:a16="http://schemas.microsoft.com/office/drawing/2014/main" val="983868242"/>
                    </a:ext>
                  </a:extLst>
                </a:gridCol>
                <a:gridCol w="799615">
                  <a:extLst>
                    <a:ext uri="{9D8B030D-6E8A-4147-A177-3AD203B41FA5}">
                      <a16:colId xmlns:a16="http://schemas.microsoft.com/office/drawing/2014/main" val="2644449660"/>
                    </a:ext>
                  </a:extLst>
                </a:gridCol>
                <a:gridCol w="799615">
                  <a:extLst>
                    <a:ext uri="{9D8B030D-6E8A-4147-A177-3AD203B41FA5}">
                      <a16:colId xmlns:a16="http://schemas.microsoft.com/office/drawing/2014/main" val="1934065800"/>
                    </a:ext>
                  </a:extLst>
                </a:gridCol>
                <a:gridCol w="799615">
                  <a:extLst>
                    <a:ext uri="{9D8B030D-6E8A-4147-A177-3AD203B41FA5}">
                      <a16:colId xmlns:a16="http://schemas.microsoft.com/office/drawing/2014/main" val="906056657"/>
                    </a:ext>
                  </a:extLst>
                </a:gridCol>
                <a:gridCol w="1081832">
                  <a:extLst>
                    <a:ext uri="{9D8B030D-6E8A-4147-A177-3AD203B41FA5}">
                      <a16:colId xmlns:a16="http://schemas.microsoft.com/office/drawing/2014/main" val="276086499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Aika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Tekijä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 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78073"/>
                  </a:ext>
                </a:extLst>
              </a:tr>
              <a:tr h="289561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Grand Total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61284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42:15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1625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57:15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00965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14:45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73214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Grand Total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37:15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41:15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30:15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44:45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153:30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254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65</TotalTime>
  <Words>119</Words>
  <Application>Microsoft Office PowerPoint</Application>
  <PresentationFormat>Laajakuva</PresentationFormat>
  <Paragraphs>69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Kohdattuja vaikeuksia</vt:lpstr>
      <vt:lpstr>Ajankäyttö vaiheittain, viikot 5-7</vt:lpstr>
      <vt:lpstr>Ajankäyttö Viikoittain, viikot 5-7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9</cp:revision>
  <dcterms:created xsi:type="dcterms:W3CDTF">2019-02-18T07:58:32Z</dcterms:created>
  <dcterms:modified xsi:type="dcterms:W3CDTF">2019-03-19T11:56:37Z</dcterms:modified>
</cp:coreProperties>
</file>