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6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4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409-4DDC-8101-ABAC649CD2D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C409-4DDC-8101-ABAC649CD2D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C409-4DDC-8101-ABAC649CD2D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C409-4DDC-8101-ABAC649CD2D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C409-4DDC-8101-ABAC649CD2D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C409-4DDC-8101-ABAC649CD2D5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C409-4DDC-8101-ABAC649CD2D5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Käyttö ja ylläpito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Vaatimusmäärittely</c:v>
                </c:pt>
              </c:strCache>
            </c:strRef>
          </c:cat>
          <c:val>
            <c:numRef>
              <c:f>VaiheetLyhyt!$B$5:$B$12</c:f>
              <c:numCache>
                <c:formatCode>[h]\:mm</c:formatCode>
                <c:ptCount val="7"/>
                <c:pt idx="0">
                  <c:v>2.2604166666666665</c:v>
                </c:pt>
                <c:pt idx="1">
                  <c:v>1.9479166666666665</c:v>
                </c:pt>
                <c:pt idx="2">
                  <c:v>1.7187500000000002</c:v>
                </c:pt>
                <c:pt idx="3">
                  <c:v>1.7916666666666667</c:v>
                </c:pt>
                <c:pt idx="4">
                  <c:v>1.21875</c:v>
                </c:pt>
                <c:pt idx="5">
                  <c:v>1.2708333333333335</c:v>
                </c:pt>
                <c:pt idx="6">
                  <c:v>0.36458333333333331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409-4DDC-8101-ABAC649CD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4729768"/>
        <c:axId val="1"/>
      </c:barChart>
      <c:catAx>
        <c:axId val="364729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4729768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9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Viikot!$A$5:$A$9</c:f>
              <c:strCache>
                <c:ptCount val="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</c:strCache>
            </c:strRef>
          </c:cat>
          <c:val>
            <c:numRef>
              <c:f>Viikot!$B$5:$B$9</c:f>
              <c:numCache>
                <c:formatCode>[h]\:mm</c:formatCode>
                <c:ptCount val="4"/>
                <c:pt idx="0">
                  <c:v>1.7604166666666667</c:v>
                </c:pt>
                <c:pt idx="1">
                  <c:v>2.3854166666666665</c:v>
                </c:pt>
                <c:pt idx="2">
                  <c:v>2.2499999999999996</c:v>
                </c:pt>
                <c:pt idx="3">
                  <c:v>2.9375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0E-4DCE-AF46-6263AC30D8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6776448"/>
        <c:axId val="1"/>
      </c:barChart>
      <c:catAx>
        <c:axId val="536776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\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536776448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>
                <a:solidFill>
                  <a:schemeClr val="bg2">
                    <a:lumMod val="75000"/>
                  </a:schemeClr>
                </a:solidFill>
              </a:rPr>
              <a:t>Moveo</a:t>
            </a:r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-projekti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Vko 8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26.2.2019</a:t>
            </a: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Tehdyt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Työasemia asennettu käyttökuntoon</a:t>
            </a:r>
          </a:p>
          <a:p>
            <a:r>
              <a:rPr lang="fi-FI" dirty="0"/>
              <a:t>Lähdekoodiin tutustuttu</a:t>
            </a:r>
          </a:p>
          <a:p>
            <a:r>
              <a:rPr lang="fi-FI" dirty="0"/>
              <a:t>Työkaluihin tutustuttu</a:t>
            </a:r>
          </a:p>
          <a:p>
            <a:r>
              <a:rPr lang="fi-FI" dirty="0"/>
              <a:t>Vaatimuslistaa jatkettu</a:t>
            </a:r>
          </a:p>
          <a:p>
            <a:r>
              <a:rPr lang="fi-FI" dirty="0"/>
              <a:t>Projektisuunnitelmaa jatkettu ja alustava aikataulu laadittu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Tulevat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Projektisuunnitelman kirjoittaminen jatkuu</a:t>
            </a:r>
          </a:p>
          <a:p>
            <a:r>
              <a:rPr lang="fi-FI" dirty="0"/>
              <a:t>Vaatimusmäärittelyn laatiminen jatkuu</a:t>
            </a:r>
          </a:p>
          <a:p>
            <a:r>
              <a:rPr lang="fi-FI" dirty="0"/>
              <a:t>Kehitysympäristön asennus</a:t>
            </a:r>
          </a:p>
          <a:p>
            <a:r>
              <a:rPr lang="fi-FI" dirty="0"/>
              <a:t>Koodauksen aloitus</a:t>
            </a:r>
          </a:p>
          <a:p>
            <a:pPr lvl="1"/>
            <a:r>
              <a:rPr lang="fi-FI" dirty="0"/>
              <a:t>Taustaohjelmisto ja tietokanta</a:t>
            </a:r>
          </a:p>
          <a:p>
            <a:pPr lvl="1"/>
            <a:r>
              <a:rPr lang="fi-FI" dirty="0"/>
              <a:t>Kategorian määrittelysivu</a:t>
            </a:r>
          </a:p>
          <a:p>
            <a:pPr lvl="1"/>
            <a:r>
              <a:rPr lang="fi-FI" dirty="0"/>
              <a:t>Palauteanalyysi</a:t>
            </a:r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KOHDATTUJA VAIKEUKSIA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Yksi työasema edelleen toimimattomana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292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vaiheittain, VIIKKO 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4987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34981"/>
              </p:ext>
            </p:extLst>
          </p:nvPr>
        </p:nvGraphicFramePr>
        <p:xfrm>
          <a:off x="2845229" y="2295144"/>
          <a:ext cx="6501542" cy="426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13762300-41D5-4ACC-8666-1434E4C47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193344"/>
              </p:ext>
            </p:extLst>
          </p:nvPr>
        </p:nvGraphicFramePr>
        <p:xfrm>
          <a:off x="2414931" y="2228102"/>
          <a:ext cx="7362138" cy="4629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53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Viikoittain, VIIKKO 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735537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DCC90C1A-BF8F-4B5A-8D68-105AA9575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514015"/>
              </p:ext>
            </p:extLst>
          </p:nvPr>
        </p:nvGraphicFramePr>
        <p:xfrm>
          <a:off x="2230437" y="2387129"/>
          <a:ext cx="7729729" cy="4470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421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Jäsenten työtunnit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7E29FC73-A662-4ACE-B445-44D4E50BA3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252442"/>
              </p:ext>
            </p:extLst>
          </p:nvPr>
        </p:nvGraphicFramePr>
        <p:xfrm>
          <a:off x="2467289" y="2485293"/>
          <a:ext cx="7257422" cy="2729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1579">
                  <a:extLst>
                    <a:ext uri="{9D8B030D-6E8A-4147-A177-3AD203B41FA5}">
                      <a16:colId xmlns:a16="http://schemas.microsoft.com/office/drawing/2014/main" val="4132126690"/>
                    </a:ext>
                  </a:extLst>
                </a:gridCol>
                <a:gridCol w="968566">
                  <a:extLst>
                    <a:ext uri="{9D8B030D-6E8A-4147-A177-3AD203B41FA5}">
                      <a16:colId xmlns:a16="http://schemas.microsoft.com/office/drawing/2014/main" val="3765801998"/>
                    </a:ext>
                  </a:extLst>
                </a:gridCol>
                <a:gridCol w="968566">
                  <a:extLst>
                    <a:ext uri="{9D8B030D-6E8A-4147-A177-3AD203B41FA5}">
                      <a16:colId xmlns:a16="http://schemas.microsoft.com/office/drawing/2014/main" val="3816681695"/>
                    </a:ext>
                  </a:extLst>
                </a:gridCol>
                <a:gridCol w="968566">
                  <a:extLst>
                    <a:ext uri="{9D8B030D-6E8A-4147-A177-3AD203B41FA5}">
                      <a16:colId xmlns:a16="http://schemas.microsoft.com/office/drawing/2014/main" val="937349309"/>
                    </a:ext>
                  </a:extLst>
                </a:gridCol>
                <a:gridCol w="968566">
                  <a:extLst>
                    <a:ext uri="{9D8B030D-6E8A-4147-A177-3AD203B41FA5}">
                      <a16:colId xmlns:a16="http://schemas.microsoft.com/office/drawing/2014/main" val="3475784294"/>
                    </a:ext>
                  </a:extLst>
                </a:gridCol>
                <a:gridCol w="1691579">
                  <a:extLst>
                    <a:ext uri="{9D8B030D-6E8A-4147-A177-3AD203B41FA5}">
                      <a16:colId xmlns:a16="http://schemas.microsoft.com/office/drawing/2014/main" val="2941859286"/>
                    </a:ext>
                  </a:extLst>
                </a:gridCol>
              </a:tblGrid>
              <a:tr h="44199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Viikko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PP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VN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TM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466932"/>
                  </a:ext>
                </a:extLst>
              </a:tr>
              <a:tr h="4679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6:15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42:15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84833"/>
                  </a:ext>
                </a:extLst>
              </a:tr>
              <a:tr h="4679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6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10:15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57:15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051579"/>
                  </a:ext>
                </a:extLst>
              </a:tr>
              <a:tr h="4419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10:00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54:00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55488"/>
                  </a:ext>
                </a:extLst>
              </a:tr>
              <a:tr h="4419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18:45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17:00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70:30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365349"/>
                  </a:ext>
                </a:extLst>
              </a:tr>
              <a:tr h="46799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58:45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54:30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49:00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61:45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224:00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87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052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107</TotalTime>
  <Words>110</Words>
  <Application>Microsoft Office PowerPoint</Application>
  <PresentationFormat>Laajakuva</PresentationFormat>
  <Paragraphs>68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Verdana</vt:lpstr>
      <vt:lpstr>Parcel</vt:lpstr>
      <vt:lpstr>TILAKATSAUS</vt:lpstr>
      <vt:lpstr>Tehdyt toimenpiteet</vt:lpstr>
      <vt:lpstr>Tulevat toimenpiteet</vt:lpstr>
      <vt:lpstr>KOHDATTUJA VAIKEUKSIA</vt:lpstr>
      <vt:lpstr>Ajankäyttö vaiheittain, VIIKKO 8</vt:lpstr>
      <vt:lpstr>Ajankäyttö Viikoittain, VIIKKO 8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18</cp:revision>
  <dcterms:created xsi:type="dcterms:W3CDTF">2019-02-18T07:58:32Z</dcterms:created>
  <dcterms:modified xsi:type="dcterms:W3CDTF">2019-03-19T11:57:06Z</dcterms:modified>
</cp:coreProperties>
</file>