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4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1B3-4C3B-B9C5-2AD6FEB856E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1B3-4C3B-B9C5-2AD6FEB856E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41B3-4C3B-B9C5-2AD6FEB856E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41B3-4C3B-B9C5-2AD6FEB856E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41B3-4C3B-B9C5-2AD6FEB856E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41B3-4C3B-B9C5-2AD6FEB856E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41B3-4C3B-B9C5-2AD6FEB856E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41B3-4C3B-B9C5-2AD6FEB856E5}"/>
              </c:ext>
            </c:extLst>
          </c:dPt>
          <c:dLbls>
            <c:dLbl>
              <c:idx val="0"/>
              <c:layout>
                <c:manualLayout>
                  <c:x val="-1.9667444486772868E-2"/>
                  <c:y val="-1.71770292365953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B3-4C3B-B9C5-2AD6FEB856E5}"/>
                </c:ext>
              </c:extLst>
            </c:dLbl>
            <c:dLbl>
              <c:idx val="1"/>
              <c:layout>
                <c:manualLayout>
                  <c:x val="2.4267224837077141E-2"/>
                  <c:y val="-1.46532443216957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B3-4C3B-B9C5-2AD6FEB856E5}"/>
                </c:ext>
              </c:extLst>
            </c:dLbl>
            <c:dLbl>
              <c:idx val="2"/>
              <c:layout>
                <c:manualLayout>
                  <c:x val="7.1139334663054596E-2"/>
                  <c:y val="-3.71900336335217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B3-4C3B-B9C5-2AD6FEB856E5}"/>
                </c:ext>
              </c:extLst>
            </c:dLbl>
            <c:dLbl>
              <c:idx val="3"/>
              <c:layout>
                <c:manualLayout>
                  <c:x val="-3.4788834972704755E-2"/>
                  <c:y val="3.380084210883126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B3-4C3B-B9C5-2AD6FEB856E5}"/>
                </c:ext>
              </c:extLst>
            </c:dLbl>
            <c:dLbl>
              <c:idx val="4"/>
              <c:layout>
                <c:manualLayout>
                  <c:x val="5.5777975896142799E-3"/>
                  <c:y val="1.54640070486372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B3-4C3B-B9C5-2AD6FEB856E5}"/>
                </c:ext>
              </c:extLst>
            </c:dLbl>
            <c:dLbl>
              <c:idx val="5"/>
              <c:layout>
                <c:manualLayout>
                  <c:x val="-2.511315009235849E-2"/>
                  <c:y val="3.907249421791472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B3-4C3B-B9C5-2AD6FEB856E5}"/>
                </c:ext>
              </c:extLst>
            </c:dLbl>
            <c:dLbl>
              <c:idx val="7"/>
              <c:layout>
                <c:manualLayout>
                  <c:x val="5.0797663320336403E-2"/>
                  <c:y val="-2.456221354321102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B3-4C3B-B9C5-2AD6FEB856E5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VaiheetLyhyt!$A$5:$A$13</c:f>
              <c:strCache>
                <c:ptCount val="8"/>
                <c:pt idx="0">
                  <c:v>Esitutkimus</c:v>
                </c:pt>
                <c:pt idx="1">
                  <c:v>Käyttö ja ylläpito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  <c:pt idx="7">
                  <c:v>Vaatimusmäärittely</c:v>
                </c:pt>
              </c:strCache>
            </c:strRef>
          </c:cat>
          <c:val>
            <c:numRef>
              <c:f>VaiheetLyhyt!$B$5:$B$13</c:f>
              <c:numCache>
                <c:formatCode>[h]:mm</c:formatCode>
                <c:ptCount val="8"/>
                <c:pt idx="0">
                  <c:v>2.4791666666666665</c:v>
                </c:pt>
                <c:pt idx="1">
                  <c:v>2.3854166666666665</c:v>
                </c:pt>
                <c:pt idx="2">
                  <c:v>1.9270833333333335</c:v>
                </c:pt>
                <c:pt idx="3">
                  <c:v>1.875</c:v>
                </c:pt>
                <c:pt idx="4">
                  <c:v>1.5416666666666667</c:v>
                </c:pt>
                <c:pt idx="5">
                  <c:v>1.2708333333333335</c:v>
                </c:pt>
                <c:pt idx="6">
                  <c:v>0.15625</c:v>
                </c:pt>
                <c:pt idx="7">
                  <c:v>0.86458333333333326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B3-4C3B-B9C5-2AD6FEB85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29768"/>
        <c:axId val="1"/>
      </c:barChart>
      <c:catAx>
        <c:axId val="36472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472976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Viikot!$A$5:$A$10</c:f>
              <c:strCach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strCache>
            </c:strRef>
          </c:cat>
          <c:val>
            <c:numRef>
              <c:f>Viikot!$B$5:$B$10</c:f>
              <c:numCache>
                <c:formatCode>[h]:mm</c:formatCode>
                <c:ptCount val="5"/>
                <c:pt idx="0">
                  <c:v>1.7604166666666667</c:v>
                </c:pt>
                <c:pt idx="1">
                  <c:v>2.3854166666666665</c:v>
                </c:pt>
                <c:pt idx="2">
                  <c:v>2.2499999999999996</c:v>
                </c:pt>
                <c:pt idx="3">
                  <c:v>2.9375</c:v>
                </c:pt>
                <c:pt idx="4">
                  <c:v>3.166666666666667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2-4D6A-A34A-4F150E212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4191592"/>
        <c:axId val="1"/>
      </c:barChart>
      <c:catAx>
        <c:axId val="374191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191592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10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smtClean="0">
                <a:solidFill>
                  <a:schemeClr val="bg2">
                    <a:lumMod val="75000"/>
                  </a:schemeClr>
                </a:solidFill>
              </a:rPr>
              <a:t>11.3.2019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Kaikki työasemat asennettu käyttökuntoon</a:t>
            </a:r>
          </a:p>
          <a:p>
            <a:r>
              <a:rPr lang="fi-FI" dirty="0" smtClean="0"/>
              <a:t>Kehitysympäristöt asennettu</a:t>
            </a:r>
          </a:p>
          <a:p>
            <a:r>
              <a:rPr lang="fi-FI" dirty="0" smtClean="0"/>
              <a:t>Lähdekoodiin ja työkaluihin tutustuttu</a:t>
            </a:r>
          </a:p>
          <a:p>
            <a:r>
              <a:rPr lang="fi-FI" dirty="0" smtClean="0"/>
              <a:t>Etusivun ja taustaohjelmiston toteutus aloitettu </a:t>
            </a:r>
            <a:endParaRPr lang="fi-FI" dirty="0"/>
          </a:p>
          <a:p>
            <a:r>
              <a:rPr lang="fi-FI" dirty="0"/>
              <a:t>Vaatimuslistaa jatkettu</a:t>
            </a:r>
          </a:p>
          <a:p>
            <a:r>
              <a:rPr lang="fi-FI" dirty="0"/>
              <a:t>Projektisuunnitelmaa </a:t>
            </a:r>
            <a:r>
              <a:rPr lang="fi-FI" dirty="0" smtClean="0"/>
              <a:t>jatkettu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Projektisuunnitelman </a:t>
            </a:r>
            <a:r>
              <a:rPr lang="fi-FI" dirty="0" smtClean="0"/>
              <a:t>viimeistely</a:t>
            </a:r>
            <a:endParaRPr lang="fi-FI" dirty="0"/>
          </a:p>
          <a:p>
            <a:r>
              <a:rPr lang="fi-FI" dirty="0" smtClean="0"/>
              <a:t>Vaatimusmäärittelyn laatiminen jatkuu</a:t>
            </a:r>
            <a:endParaRPr lang="fi-FI" dirty="0"/>
          </a:p>
          <a:p>
            <a:r>
              <a:rPr lang="fi-FI" dirty="0" smtClean="0"/>
              <a:t>Koodaus</a:t>
            </a:r>
            <a:endParaRPr lang="fi-FI" dirty="0"/>
          </a:p>
          <a:p>
            <a:pPr lvl="1"/>
            <a:r>
              <a:rPr lang="fi-FI" dirty="0" smtClean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 smtClean="0"/>
              <a:t>Kategorian </a:t>
            </a:r>
            <a:r>
              <a:rPr lang="fi-FI" dirty="0"/>
              <a:t>määrittelysivu</a:t>
            </a:r>
          </a:p>
          <a:p>
            <a:pPr lvl="1"/>
            <a:r>
              <a:rPr lang="fi-FI" dirty="0"/>
              <a:t>Palauteanalyysi</a:t>
            </a:r>
          </a:p>
          <a:p>
            <a:pPr lvl="1"/>
            <a:r>
              <a:rPr lang="fi-FI" dirty="0"/>
              <a:t>Etusivu</a:t>
            </a: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SPRINTTI 1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Sprintti 1, vko 9-11</a:t>
            </a:r>
          </a:p>
          <a:p>
            <a:pPr lvl="1"/>
            <a:r>
              <a:rPr lang="fi-FI" dirty="0" smtClean="0"/>
              <a:t>Taustaohjelmisto</a:t>
            </a:r>
          </a:p>
          <a:p>
            <a:pPr lvl="1"/>
            <a:r>
              <a:rPr lang="fi-FI" dirty="0" smtClean="0"/>
              <a:t>Tietokanta</a:t>
            </a:r>
          </a:p>
          <a:p>
            <a:pPr lvl="1"/>
            <a:r>
              <a:rPr lang="fi-FI" dirty="0" smtClean="0"/>
              <a:t>Kategorian määrittelysivu</a:t>
            </a:r>
          </a:p>
          <a:p>
            <a:pPr lvl="1"/>
            <a:r>
              <a:rPr lang="fi-FI" dirty="0" smtClean="0"/>
              <a:t>Palauteanalyysi</a:t>
            </a:r>
          </a:p>
          <a:p>
            <a:pPr lvl="1"/>
            <a:r>
              <a:rPr lang="fi-FI" dirty="0" smtClean="0"/>
              <a:t>Etusivu</a:t>
            </a:r>
          </a:p>
        </p:txBody>
      </p:sp>
    </p:spTree>
    <p:extLst>
      <p:ext uri="{BB962C8B-B14F-4D97-AF65-F5344CB8AC3E}">
        <p14:creationId xmlns:p14="http://schemas.microsoft.com/office/powerpoint/2010/main" val="73292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vaiheittain,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2305"/>
              </p:ext>
            </p:extLst>
          </p:nvPr>
        </p:nvGraphicFramePr>
        <p:xfrm>
          <a:off x="2848320" y="2153412"/>
          <a:ext cx="6805847" cy="46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3553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92281"/>
              </p:ext>
            </p:extLst>
          </p:nvPr>
        </p:nvGraphicFramePr>
        <p:xfrm>
          <a:off x="2818507" y="2153412"/>
          <a:ext cx="6554986" cy="408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9100" y="2601884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Projektiryhmän jäsenen viikoittainen tuntitavoite on 16 tuntia.  </a:t>
            </a:r>
            <a:endParaRPr lang="fi-FI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374927"/>
              </p:ext>
            </p:extLst>
          </p:nvPr>
        </p:nvGraphicFramePr>
        <p:xfrm>
          <a:off x="2781300" y="3358133"/>
          <a:ext cx="6629400" cy="2407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751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33751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42:15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57:15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21:30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17:00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70:30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19:15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76:00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 smtClean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74:00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75:15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68:15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82:30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300:00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178</TotalTime>
  <Words>131</Words>
  <Application>Microsoft Office PowerPoint</Application>
  <PresentationFormat>Laajakuva</PresentationFormat>
  <Paragraphs>82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SPRINTTI 1</vt:lpstr>
      <vt:lpstr>Ajankäyttö vaiheittain, VIIKKO 9</vt:lpstr>
      <vt:lpstr>Ajankäyttö Viikoittain, VIIKKO 9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30</cp:revision>
  <dcterms:created xsi:type="dcterms:W3CDTF">2019-02-18T07:58:32Z</dcterms:created>
  <dcterms:modified xsi:type="dcterms:W3CDTF">2019-03-19T11:57:28Z</dcterms:modified>
</cp:coreProperties>
</file>