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439-4F44-8739-430A1070707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439-4F44-8739-430A1070707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439-4F44-8739-430A1070707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F439-4F44-8739-430A1070707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F439-4F44-8739-430A1070707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F439-4F44-8739-430A1070707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F439-4F44-8739-430A1070707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F439-4F44-8739-430A10707076}"/>
              </c:ext>
            </c:extLst>
          </c:dPt>
          <c:dLbls>
            <c:dLbl>
              <c:idx val="0"/>
              <c:layout>
                <c:manualLayout>
                  <c:x val="-4.0622451137561702E-2"/>
                  <c:y val="-4.033439828563425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39-4F44-8739-430A10707076}"/>
                </c:ext>
              </c:extLst>
            </c:dLbl>
            <c:dLbl>
              <c:idx val="1"/>
              <c:layout>
                <c:manualLayout>
                  <c:x val="5.1188327747893163E-4"/>
                  <c:y val="-0.1170778585252007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39-4F44-8739-430A10707076}"/>
                </c:ext>
              </c:extLst>
            </c:dLbl>
            <c:dLbl>
              <c:idx val="2"/>
              <c:layout>
                <c:manualLayout>
                  <c:x val="5.9366599559186682E-2"/>
                  <c:y val="-3.987009866133934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39-4F44-8739-430A10707076}"/>
                </c:ext>
              </c:extLst>
            </c:dLbl>
            <c:dLbl>
              <c:idx val="3"/>
              <c:layout>
                <c:manualLayout>
                  <c:x val="5.1302645442798105E-2"/>
                  <c:y val="3.626082171244039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39-4F44-8739-430A10707076}"/>
                </c:ext>
              </c:extLst>
            </c:dLbl>
            <c:dLbl>
              <c:idx val="4"/>
              <c:layout>
                <c:manualLayout>
                  <c:x val="1.8394695444526969E-3"/>
                  <c:y val="9.04465923740651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39-4F44-8739-430A10707076}"/>
                </c:ext>
              </c:extLst>
            </c:dLbl>
            <c:dLbl>
              <c:idx val="5"/>
              <c:layout>
                <c:manualLayout>
                  <c:x val="-1.6676311524161776E-2"/>
                  <c:y val="-3.46719007592184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39-4F44-8739-430A10707076}"/>
                </c:ext>
              </c:extLst>
            </c:dLbl>
            <c:dLbl>
              <c:idx val="6"/>
              <c:layout>
                <c:manualLayout>
                  <c:x val="-1.042455420789631E-2"/>
                  <c:y val="-4.788672580892904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39-4F44-8739-430A10707076}"/>
                </c:ext>
              </c:extLst>
            </c:dLbl>
            <c:dLbl>
              <c:idx val="7"/>
              <c:layout>
                <c:manualLayout>
                  <c:x val="1.4626701129051409E-2"/>
                  <c:y val="-2.15482108265255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39-4F44-8739-430A10707076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VaiheetLyhyt!$A$5:$A$13</c:f>
              <c:strCache>
                <c:ptCount val="8"/>
                <c:pt idx="0">
                  <c:v>Esitutkimus</c:v>
                </c:pt>
                <c:pt idx="1">
                  <c:v>Käyttö ja ylläpito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  <c:pt idx="7">
                  <c:v>Vaatimusmäärittely</c:v>
                </c:pt>
              </c:strCache>
            </c:strRef>
          </c:cat>
          <c:val>
            <c:numRef>
              <c:f>VaiheetLyhyt!$B$5:$B$13</c:f>
              <c:numCache>
                <c:formatCode>[h]:mm</c:formatCode>
                <c:ptCount val="8"/>
                <c:pt idx="0">
                  <c:v>2.5729166666666665</c:v>
                </c:pt>
                <c:pt idx="1">
                  <c:v>2.7256944444444442</c:v>
                </c:pt>
                <c:pt idx="2">
                  <c:v>2.3020833333333339</c:v>
                </c:pt>
                <c:pt idx="3">
                  <c:v>2.2812500000000004</c:v>
                </c:pt>
                <c:pt idx="4">
                  <c:v>2.0625</c:v>
                </c:pt>
                <c:pt idx="5">
                  <c:v>1.2708333333333335</c:v>
                </c:pt>
                <c:pt idx="6">
                  <c:v>0.64583333333333337</c:v>
                </c:pt>
                <c:pt idx="7">
                  <c:v>1.03125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39-4F44-8739-430A10707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29768"/>
        <c:axId val="1"/>
      </c:barChart>
      <c:catAx>
        <c:axId val="36472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472976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Viikot!$A$5:$A$11</c:f>
              <c:strCache>
                <c:ptCount val="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strCache>
            </c:strRef>
          </c:cat>
          <c:val>
            <c:numRef>
              <c:f>Viikot!$B$5:$B$11</c:f>
              <c:numCache>
                <c:formatCode>[h]:mm</c:formatCode>
                <c:ptCount val="6"/>
                <c:pt idx="0">
                  <c:v>1.7604166666666667</c:v>
                </c:pt>
                <c:pt idx="1">
                  <c:v>2.3854166666666665</c:v>
                </c:pt>
                <c:pt idx="2">
                  <c:v>2.2499999999999996</c:v>
                </c:pt>
                <c:pt idx="3">
                  <c:v>2.9375</c:v>
                </c:pt>
                <c:pt idx="4">
                  <c:v>3.291666666666667</c:v>
                </c:pt>
                <c:pt idx="5">
                  <c:v>2.2673611111111107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3-480D-853C-620B8FCD5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9395424"/>
        <c:axId val="1"/>
      </c:barChart>
      <c:catAx>
        <c:axId val="359395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5939542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10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11.3.2019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Etusivun toteutusta jatkettu</a:t>
            </a:r>
          </a:p>
          <a:p>
            <a:pPr lvl="1"/>
            <a:r>
              <a:rPr lang="fi-FI" dirty="0" smtClean="0"/>
              <a:t>Analysoinnin tai observoinnin valinta julkiselle käyttäjälle</a:t>
            </a:r>
          </a:p>
          <a:p>
            <a:r>
              <a:rPr lang="fi-FI" dirty="0" smtClean="0"/>
              <a:t>Taustaohjelmiston toteutusta jatkettu </a:t>
            </a:r>
          </a:p>
          <a:p>
            <a:pPr lvl="1"/>
            <a:r>
              <a:rPr lang="fi-FI" dirty="0" smtClean="0"/>
              <a:t>Palauteanalyysin kategoriat ja kategoriaryhmät</a:t>
            </a:r>
          </a:p>
          <a:p>
            <a:r>
              <a:rPr lang="fi-FI" dirty="0" smtClean="0"/>
              <a:t>Vaatimuslistaa jatkettu</a:t>
            </a:r>
          </a:p>
          <a:p>
            <a:r>
              <a:rPr lang="fi-FI" dirty="0" smtClean="0"/>
              <a:t>Projektisuunnitelma julkaistu projektiorganisaatiolle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Vaatimusmäärittelyn laatiminen jatkuu</a:t>
            </a:r>
            <a:endParaRPr lang="fi-FI" dirty="0"/>
          </a:p>
          <a:p>
            <a:r>
              <a:rPr lang="fi-FI" dirty="0" smtClean="0"/>
              <a:t>Koodaus</a:t>
            </a:r>
            <a:endParaRPr lang="fi-FI" dirty="0"/>
          </a:p>
          <a:p>
            <a:pPr lvl="1"/>
            <a:r>
              <a:rPr lang="fi-FI" dirty="0" smtClean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 smtClean="0"/>
              <a:t>Kategorian </a:t>
            </a:r>
            <a:r>
              <a:rPr lang="fi-FI" dirty="0"/>
              <a:t>määrittelysivu</a:t>
            </a:r>
          </a:p>
          <a:p>
            <a:pPr lvl="1"/>
            <a:r>
              <a:rPr lang="fi-FI" dirty="0"/>
              <a:t>Palauteanalyysi</a:t>
            </a:r>
          </a:p>
          <a:p>
            <a:pPr lvl="1"/>
            <a:r>
              <a:rPr lang="fi-FI" dirty="0"/>
              <a:t>Etusivu</a:t>
            </a: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>
                <a:solidFill>
                  <a:schemeClr val="tx2">
                    <a:lumMod val="75000"/>
                  </a:schemeClr>
                </a:solidFill>
              </a:rPr>
              <a:t>Ajankäyttö </a:t>
            </a:r>
            <a:r>
              <a:rPr lang="fi-FI" sz="2600" smtClean="0">
                <a:solidFill>
                  <a:schemeClr val="tx2">
                    <a:lumMod val="75000"/>
                  </a:schemeClr>
                </a:solidFill>
              </a:rPr>
              <a:t>vaiheittain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775174"/>
              </p:ext>
            </p:extLst>
          </p:nvPr>
        </p:nvGraphicFramePr>
        <p:xfrm>
          <a:off x="2365169" y="2295145"/>
          <a:ext cx="7461662" cy="440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3553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Kaavi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48791"/>
              </p:ext>
            </p:extLst>
          </p:nvPr>
        </p:nvGraphicFramePr>
        <p:xfrm>
          <a:off x="2745446" y="2455907"/>
          <a:ext cx="6701107" cy="4045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9100" y="2601884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Projektiryhmän jäsenen viikoittainen tuntitavoite on 16 tuntia.  </a:t>
            </a:r>
            <a:endParaRPr lang="fi-FI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330014"/>
              </p:ext>
            </p:extLst>
          </p:nvPr>
        </p:nvGraphicFramePr>
        <p:xfrm>
          <a:off x="2781300" y="3358133"/>
          <a:ext cx="6629400" cy="273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751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33751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42:15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57:15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21:30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17:00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70:30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19:15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76:00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13:30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12:45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19:30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8:45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54:25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 smtClean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87:30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88:00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90:45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91:15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357:30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224</TotalTime>
  <Words>121</Words>
  <Application>Microsoft Office PowerPoint</Application>
  <PresentationFormat>Laajakuva</PresentationFormat>
  <Paragraphs>80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Ajankäyttö vaiheittain</vt:lpstr>
      <vt:lpstr>Ajankäyttö Viikoittain, VIIKKO 10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39</cp:revision>
  <dcterms:created xsi:type="dcterms:W3CDTF">2019-02-18T07:58:32Z</dcterms:created>
  <dcterms:modified xsi:type="dcterms:W3CDTF">2019-03-19T11:57:59Z</dcterms:modified>
</cp:coreProperties>
</file>