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3" r:id="rId5"/>
    <p:sldId id="264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6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4792-448F-ADE7-9F159BA21395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4792-448F-ADE7-9F159BA21395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4792-448F-ADE7-9F159BA21395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4792-448F-ADE7-9F159BA21395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4792-448F-ADE7-9F159BA21395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4792-448F-ADE7-9F159BA21395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4792-448F-ADE7-9F159BA21395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4792-448F-ADE7-9F159BA21395}"/>
              </c:ext>
            </c:extLst>
          </c:dPt>
          <c:dLbls>
            <c:dLbl>
              <c:idx val="0"/>
              <c:layout>
                <c:manualLayout>
                  <c:x val="-3.2142854316067971E-3"/>
                  <c:y val="-1.850769826153601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792-448F-ADE7-9F159BA21395}"/>
                </c:ext>
              </c:extLst>
            </c:dLbl>
            <c:dLbl>
              <c:idx val="1"/>
              <c:layout>
                <c:manualLayout>
                  <c:x val="2.4107470529121034E-2"/>
                  <c:y val="2.202018252950467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92-448F-ADE7-9F159BA21395}"/>
                </c:ext>
              </c:extLst>
            </c:dLbl>
            <c:dLbl>
              <c:idx val="2"/>
              <c:layout>
                <c:manualLayout>
                  <c:x val="6.4244748457034817E-2"/>
                  <c:y val="-2.415507744874972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792-448F-ADE7-9F159BA21395}"/>
                </c:ext>
              </c:extLst>
            </c:dLbl>
            <c:dLbl>
              <c:idx val="3"/>
              <c:layout>
                <c:manualLayout>
                  <c:x val="-6.3624145739600901E-2"/>
                  <c:y val="-3.5931363355993242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92-448F-ADE7-9F159BA21395}"/>
                </c:ext>
              </c:extLst>
            </c:dLbl>
            <c:dLbl>
              <c:idx val="4"/>
              <c:layout>
                <c:manualLayout>
                  <c:x val="-1.0061098598067102E-2"/>
                  <c:y val="3.369608696547679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792-448F-ADE7-9F159BA21395}"/>
                </c:ext>
              </c:extLst>
            </c:dLbl>
            <c:dLbl>
              <c:idx val="5"/>
              <c:layout>
                <c:manualLayout>
                  <c:x val="-7.7283473697235573E-3"/>
                  <c:y val="5.160626614531898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792-448F-ADE7-9F159BA21395}"/>
                </c:ext>
              </c:extLst>
            </c:dLbl>
            <c:dLbl>
              <c:idx val="6"/>
              <c:layout>
                <c:manualLayout>
                  <c:x val="-3.239540908331788E-2"/>
                  <c:y val="2.873880329242553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792-448F-ADE7-9F159BA21395}"/>
                </c:ext>
              </c:extLst>
            </c:dLbl>
            <c:dLbl>
              <c:idx val="7"/>
              <c:layout>
                <c:manualLayout>
                  <c:x val="-9.2782117987993989E-2"/>
                  <c:y val="3.8396454777930387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792-448F-ADE7-9F159BA21395}"/>
                </c:ext>
              </c:extLst>
            </c:dLbl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VaiheetLyhyt!$A$5:$A$13</c:f>
              <c:strCache>
                <c:ptCount val="8"/>
                <c:pt idx="0">
                  <c:v>Esitutkimus</c:v>
                </c:pt>
                <c:pt idx="1">
                  <c:v>Käyttö ja ylläpito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  <c:pt idx="7">
                  <c:v>Vaatimusmäärittely</c:v>
                </c:pt>
              </c:strCache>
            </c:strRef>
          </c:cat>
          <c:val>
            <c:numRef>
              <c:f>VaiheetLyhyt!$B$5:$B$13</c:f>
              <c:numCache>
                <c:formatCode>[h]:mm</c:formatCode>
                <c:ptCount val="8"/>
                <c:pt idx="0">
                  <c:v>2.78125</c:v>
                </c:pt>
                <c:pt idx="1">
                  <c:v>2.7291666666666665</c:v>
                </c:pt>
                <c:pt idx="2">
                  <c:v>2.4687500000000004</c:v>
                </c:pt>
                <c:pt idx="3">
                  <c:v>2.4062500000000004</c:v>
                </c:pt>
                <c:pt idx="4">
                  <c:v>2.3125</c:v>
                </c:pt>
                <c:pt idx="5">
                  <c:v>1.2708333333333335</c:v>
                </c:pt>
                <c:pt idx="6">
                  <c:v>2.177083333333333</c:v>
                </c:pt>
                <c:pt idx="7">
                  <c:v>1.03125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792-448F-ADE7-9F159BA213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[ajankaytonseuranta.xls]Viikot!PivotTable1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4729768"/>
        <c:axId val="1"/>
      </c:barChart>
      <c:catAx>
        <c:axId val="3647297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4729768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[ajankaytonseuranta.xls]Viikot!PivotTable1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Viikot!$A$5:$A$12</c:f>
              <c:strCache>
                <c:ptCount val="7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</c:strCache>
            </c:strRef>
          </c:cat>
          <c:val>
            <c:numRef>
              <c:f>Viikot!$B$5:$B$12</c:f>
              <c:numCache>
                <c:formatCode>[h]:mm</c:formatCode>
                <c:ptCount val="7"/>
                <c:pt idx="0">
                  <c:v>1.7604166666666667</c:v>
                </c:pt>
                <c:pt idx="1">
                  <c:v>2.3854166666666665</c:v>
                </c:pt>
                <c:pt idx="2">
                  <c:v>2.2499999999999996</c:v>
                </c:pt>
                <c:pt idx="3">
                  <c:v>2.9375</c:v>
                </c:pt>
                <c:pt idx="4">
                  <c:v>3.291666666666667</c:v>
                </c:pt>
                <c:pt idx="5">
                  <c:v>2.270833333333333</c:v>
                </c:pt>
                <c:pt idx="6">
                  <c:v>2.28125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21-4928-943D-1F947E9A62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0250712"/>
        <c:axId val="1"/>
      </c:barChart>
      <c:catAx>
        <c:axId val="3702507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0250712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TILAKATSAUS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>
                <a:solidFill>
                  <a:schemeClr val="bg2">
                    <a:lumMod val="75000"/>
                  </a:schemeClr>
                </a:solidFill>
              </a:rPr>
              <a:t>Moveo</a:t>
            </a:r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-projekti</a:t>
            </a:r>
          </a:p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Vko </a:t>
            </a:r>
            <a:r>
              <a:rPr lang="fi-FI" dirty="0" smtClean="0">
                <a:solidFill>
                  <a:schemeClr val="bg2">
                    <a:lumMod val="75000"/>
                  </a:schemeClr>
                </a:solidFill>
              </a:rPr>
              <a:t>11</a:t>
            </a:r>
            <a:endParaRPr lang="fi-FI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fi-FI" dirty="0" smtClean="0">
                <a:solidFill>
                  <a:schemeClr val="bg2">
                    <a:lumMod val="75000"/>
                  </a:schemeClr>
                </a:solidFill>
              </a:rPr>
              <a:t>18.3.2019</a:t>
            </a:r>
            <a:endParaRPr lang="fi-FI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8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Tehdyt toimenpiteet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Etusivun toteutusta jatkettu</a:t>
            </a:r>
          </a:p>
          <a:p>
            <a:pPr lvl="1"/>
            <a:r>
              <a:rPr lang="fi-FI" dirty="0" smtClean="0"/>
              <a:t>Analysoinnin tai observoinnin valinta julkiselle käyttäjälle</a:t>
            </a:r>
          </a:p>
          <a:p>
            <a:r>
              <a:rPr lang="fi-FI" dirty="0" smtClean="0"/>
              <a:t>Taustaohjelmiston toteutusta jatkettu </a:t>
            </a:r>
          </a:p>
          <a:p>
            <a:r>
              <a:rPr lang="fi-FI" dirty="0" smtClean="0"/>
              <a:t>Kategorian määrittelysivun toteutus aloitettu</a:t>
            </a:r>
          </a:p>
          <a:p>
            <a:r>
              <a:rPr lang="fi-FI" dirty="0" smtClean="0"/>
              <a:t>Hallintasivun </a:t>
            </a:r>
            <a:r>
              <a:rPr lang="fi-FI" dirty="0"/>
              <a:t>toteutus </a:t>
            </a:r>
            <a:r>
              <a:rPr lang="fi-FI" dirty="0" smtClean="0"/>
              <a:t>aloitettu</a:t>
            </a:r>
          </a:p>
          <a:p>
            <a:r>
              <a:rPr lang="fi-FI" dirty="0" smtClean="0"/>
              <a:t>Palauteanalyysisivu aloitettu</a:t>
            </a:r>
          </a:p>
          <a:p>
            <a:r>
              <a:rPr lang="fi-FI" dirty="0" smtClean="0"/>
              <a:t>Vaatimuslistaa jatkettu</a:t>
            </a:r>
          </a:p>
          <a:p>
            <a:r>
              <a:rPr lang="fi-FI" dirty="0" smtClean="0"/>
              <a:t>Projektisuunnitelma julkaistu projektiorganisaatiolle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76772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Tulevat toimenpiteet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268980"/>
          </a:xfrm>
        </p:spPr>
        <p:txBody>
          <a:bodyPr>
            <a:normAutofit/>
          </a:bodyPr>
          <a:lstStyle/>
          <a:p>
            <a:r>
              <a:rPr lang="fi-FI" dirty="0" smtClean="0"/>
              <a:t>Vaatimusmäärittelyn laatiminen jatkuu</a:t>
            </a:r>
            <a:endParaRPr lang="fi-FI" dirty="0"/>
          </a:p>
          <a:p>
            <a:r>
              <a:rPr lang="fi-FI" dirty="0" smtClean="0"/>
              <a:t>Koodaus</a:t>
            </a:r>
            <a:endParaRPr lang="fi-FI" dirty="0"/>
          </a:p>
          <a:p>
            <a:pPr lvl="1"/>
            <a:r>
              <a:rPr lang="fi-FI" dirty="0" smtClean="0"/>
              <a:t>Taustaohjelmisto</a:t>
            </a:r>
          </a:p>
          <a:p>
            <a:pPr lvl="1"/>
            <a:r>
              <a:rPr lang="fi-FI" dirty="0"/>
              <a:t>Tietokanta</a:t>
            </a:r>
          </a:p>
          <a:p>
            <a:pPr lvl="1"/>
            <a:r>
              <a:rPr lang="fi-FI" dirty="0" smtClean="0"/>
              <a:t>Kategorian </a:t>
            </a:r>
            <a:r>
              <a:rPr lang="fi-FI" dirty="0"/>
              <a:t>määrittelysivu</a:t>
            </a:r>
          </a:p>
          <a:p>
            <a:pPr lvl="1"/>
            <a:r>
              <a:rPr lang="fi-FI" dirty="0" smtClean="0"/>
              <a:t>Palauteanalyysisivu</a:t>
            </a:r>
            <a:endParaRPr lang="fi-FI" dirty="0"/>
          </a:p>
          <a:p>
            <a:pPr lvl="1"/>
            <a:r>
              <a:rPr lang="fi-FI" dirty="0" smtClean="0"/>
              <a:t>Etusivu</a:t>
            </a:r>
          </a:p>
          <a:p>
            <a:pPr lvl="1"/>
            <a:r>
              <a:rPr lang="fi-FI" dirty="0" smtClean="0"/>
              <a:t>Hallintasivu</a:t>
            </a:r>
          </a:p>
        </p:txBody>
      </p:sp>
    </p:spTree>
    <p:extLst>
      <p:ext uri="{BB962C8B-B14F-4D97-AF65-F5344CB8AC3E}">
        <p14:creationId xmlns:p14="http://schemas.microsoft.com/office/powerpoint/2010/main" val="101231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2">
                    <a:lumMod val="75000"/>
                  </a:schemeClr>
                </a:solidFill>
              </a:rPr>
              <a:t>Kehitysvaihe 1, vko 9-11</a:t>
            </a:r>
            <a:endParaRPr lang="fi-FI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Aloitimme kaikki kehitysvaiheeseen I kuuluvat toimenpiteet</a:t>
            </a:r>
          </a:p>
          <a:p>
            <a:r>
              <a:rPr lang="fi-FI" dirty="0" smtClean="0"/>
              <a:t>Etusivu lähes valmis</a:t>
            </a:r>
          </a:p>
          <a:p>
            <a:r>
              <a:rPr lang="fi-FI" dirty="0" smtClean="0"/>
              <a:t>Kategorian määrittelysivu lähes valmis, odottaa tietokannan valmistumista</a:t>
            </a:r>
          </a:p>
          <a:p>
            <a:r>
              <a:rPr lang="fi-FI" dirty="0" smtClean="0"/>
              <a:t>Projektisuunnitelma lähes valmis</a:t>
            </a:r>
          </a:p>
          <a:p>
            <a:r>
              <a:rPr lang="fi-FI" dirty="0" smtClean="0"/>
              <a:t>Hallintasivun toteutus aloitettu suunniteltua aikaisemmin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1681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Kehitysvaihe 2, vko 12-14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Taustaohjelmisto</a:t>
            </a:r>
          </a:p>
          <a:p>
            <a:r>
              <a:rPr lang="fi-FI" dirty="0" smtClean="0"/>
              <a:t>Tietokanta, valmiiksi vko 14 </a:t>
            </a:r>
          </a:p>
          <a:p>
            <a:r>
              <a:rPr lang="fi-FI" dirty="0" smtClean="0"/>
              <a:t>Kategorian määrittelysivu, valmiiksi vko 13</a:t>
            </a:r>
          </a:p>
          <a:p>
            <a:r>
              <a:rPr lang="fi-FI" dirty="0" smtClean="0"/>
              <a:t>Palauteanalyysisivu, valmiiksi vko 13</a:t>
            </a:r>
          </a:p>
          <a:p>
            <a:r>
              <a:rPr lang="fi-FI" dirty="0" smtClean="0"/>
              <a:t>Etusivu, valmiiksi vko 13</a:t>
            </a:r>
          </a:p>
          <a:p>
            <a:r>
              <a:rPr lang="fi-FI" dirty="0" smtClean="0"/>
              <a:t>Yhteenvetosivu</a:t>
            </a:r>
          </a:p>
          <a:p>
            <a:r>
              <a:rPr lang="fi-FI" dirty="0" smtClean="0"/>
              <a:t>Hallintasivu</a:t>
            </a:r>
          </a:p>
          <a:p>
            <a:r>
              <a:rPr lang="fi-FI" dirty="0" smtClean="0"/>
              <a:t>1. väliesittely 2.4.2019</a:t>
            </a:r>
          </a:p>
          <a:p>
            <a:r>
              <a:rPr lang="fi-FI" dirty="0" smtClean="0"/>
              <a:t>1. katselmointi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1131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>
                <a:solidFill>
                  <a:schemeClr val="tx2">
                    <a:lumMod val="75000"/>
                  </a:schemeClr>
                </a:solidFill>
              </a:rPr>
              <a:t>Ajankäyttö </a:t>
            </a:r>
            <a:r>
              <a:rPr lang="fi-FI" sz="2600" smtClean="0">
                <a:solidFill>
                  <a:schemeClr val="tx2">
                    <a:lumMod val="75000"/>
                  </a:schemeClr>
                </a:solidFill>
              </a:rPr>
              <a:t>vaiheittain</a:t>
            </a:r>
            <a:endParaRPr lang="fi-FI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849878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634981"/>
              </p:ext>
            </p:extLst>
          </p:nvPr>
        </p:nvGraphicFramePr>
        <p:xfrm>
          <a:off x="2845229" y="2295144"/>
          <a:ext cx="6501542" cy="4264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Kaavi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402787"/>
              </p:ext>
            </p:extLst>
          </p:nvPr>
        </p:nvGraphicFramePr>
        <p:xfrm>
          <a:off x="2305733" y="2153412"/>
          <a:ext cx="7580534" cy="4612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86533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Ajankäyttö Viikoittain, VIIKKO </a:t>
            </a:r>
            <a:r>
              <a:rPr lang="fi-FI" sz="2600" dirty="0" smtClean="0">
                <a:solidFill>
                  <a:schemeClr val="tx2">
                    <a:lumMod val="75000"/>
                  </a:schemeClr>
                </a:solidFill>
              </a:rPr>
              <a:t>11</a:t>
            </a:r>
            <a:endParaRPr lang="fi-FI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3735537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Kaavi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515115"/>
              </p:ext>
            </p:extLst>
          </p:nvPr>
        </p:nvGraphicFramePr>
        <p:xfrm>
          <a:off x="2557193" y="2337035"/>
          <a:ext cx="7077614" cy="4274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4214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Jäsenten työtunnit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09100" y="2601884"/>
            <a:ext cx="6942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Projektiryhmän jäsenen viikoittainen tuntitavoite on 16 tuntia.  </a:t>
            </a:r>
            <a:endParaRPr lang="fi-FI" sz="1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038044"/>
              </p:ext>
            </p:extLst>
          </p:nvPr>
        </p:nvGraphicFramePr>
        <p:xfrm>
          <a:off x="2781300" y="3028949"/>
          <a:ext cx="6629400" cy="3072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7510">
                  <a:extLst>
                    <a:ext uri="{9D8B030D-6E8A-4147-A177-3AD203B41FA5}">
                      <a16:colId xmlns:a16="http://schemas.microsoft.com/office/drawing/2014/main" val="2222121587"/>
                    </a:ext>
                  </a:extLst>
                </a:gridCol>
                <a:gridCol w="988595">
                  <a:extLst>
                    <a:ext uri="{9D8B030D-6E8A-4147-A177-3AD203B41FA5}">
                      <a16:colId xmlns:a16="http://schemas.microsoft.com/office/drawing/2014/main" val="291615045"/>
                    </a:ext>
                  </a:extLst>
                </a:gridCol>
                <a:gridCol w="988595">
                  <a:extLst>
                    <a:ext uri="{9D8B030D-6E8A-4147-A177-3AD203B41FA5}">
                      <a16:colId xmlns:a16="http://schemas.microsoft.com/office/drawing/2014/main" val="2286910239"/>
                    </a:ext>
                  </a:extLst>
                </a:gridCol>
                <a:gridCol w="988595">
                  <a:extLst>
                    <a:ext uri="{9D8B030D-6E8A-4147-A177-3AD203B41FA5}">
                      <a16:colId xmlns:a16="http://schemas.microsoft.com/office/drawing/2014/main" val="2698287578"/>
                    </a:ext>
                  </a:extLst>
                </a:gridCol>
                <a:gridCol w="988595">
                  <a:extLst>
                    <a:ext uri="{9D8B030D-6E8A-4147-A177-3AD203B41FA5}">
                      <a16:colId xmlns:a16="http://schemas.microsoft.com/office/drawing/2014/main" val="3551857691"/>
                    </a:ext>
                  </a:extLst>
                </a:gridCol>
                <a:gridCol w="1337510">
                  <a:extLst>
                    <a:ext uri="{9D8B030D-6E8A-4147-A177-3AD203B41FA5}">
                      <a16:colId xmlns:a16="http://schemas.microsoft.com/office/drawing/2014/main" val="888360902"/>
                    </a:ext>
                  </a:extLst>
                </a:gridCol>
              </a:tblGrid>
              <a:tr h="332709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Viikko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KL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PP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VN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TM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 smtClean="0">
                          <a:effectLst/>
                        </a:rPr>
                        <a:t>Kaikki yhteensä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648854"/>
                  </a:ext>
                </a:extLst>
              </a:tr>
              <a:tr h="35228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6:15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13:00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42:15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07470"/>
                  </a:ext>
                </a:extLst>
              </a:tr>
              <a:tr h="35228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6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16:15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14:15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10:15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16:30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57:15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844120"/>
                  </a:ext>
                </a:extLst>
              </a:tr>
              <a:tr h="33270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7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14:45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14:00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10:00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15:15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54:00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63673"/>
                  </a:ext>
                </a:extLst>
              </a:tr>
              <a:tr h="35228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8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21:30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13:15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18:45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17:00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70:30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545396"/>
                  </a:ext>
                </a:extLst>
              </a:tr>
              <a:tr h="33270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9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15:15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20:45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19:15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20:45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76:00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877349"/>
                  </a:ext>
                </a:extLst>
              </a:tr>
              <a:tr h="33270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10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13:30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12:45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19:30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8:45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54:25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831696"/>
                  </a:ext>
                </a:extLst>
              </a:tr>
              <a:tr h="33270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11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16:30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21:30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16:45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49:15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160790"/>
                  </a:ext>
                </a:extLst>
              </a:tr>
              <a:tr h="35228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 smtClean="0">
                          <a:effectLst/>
                        </a:rPr>
                        <a:t>Kaikki yhteensä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 smtClean="0">
                          <a:effectLst/>
                        </a:rPr>
                        <a:t>104:00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 smtClean="0">
                          <a:effectLst/>
                        </a:rPr>
                        <a:t>88:00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 smtClean="0">
                          <a:effectLst/>
                        </a:rPr>
                        <a:t>112:15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 smtClean="0">
                          <a:effectLst/>
                        </a:rPr>
                        <a:t>108:00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 smtClean="0">
                          <a:effectLst/>
                        </a:rPr>
                        <a:t>412:15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376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90522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335</TotalTime>
  <Words>199</Words>
  <Application>Microsoft Office PowerPoint</Application>
  <PresentationFormat>Laajakuva</PresentationFormat>
  <Paragraphs>105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Verdana</vt:lpstr>
      <vt:lpstr>Parcel</vt:lpstr>
      <vt:lpstr>TILAKATSAUS</vt:lpstr>
      <vt:lpstr>Tehdyt toimenpiteet</vt:lpstr>
      <vt:lpstr>Tulevat toimenpiteet</vt:lpstr>
      <vt:lpstr>Kehitysvaihe 1, vko 9-11</vt:lpstr>
      <vt:lpstr>Kehitysvaihe 2, vko 12-14</vt:lpstr>
      <vt:lpstr>Ajankäyttö vaiheittain</vt:lpstr>
      <vt:lpstr>Ajankäyttö Viikoittain, VIIKKO 11</vt:lpstr>
      <vt:lpstr>Jäsenten työtunnit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Lappalainen, Karoliina</dc:creator>
  <cp:lastModifiedBy>Lappalainen, Karoliina</cp:lastModifiedBy>
  <cp:revision>55</cp:revision>
  <dcterms:created xsi:type="dcterms:W3CDTF">2019-02-18T07:58:32Z</dcterms:created>
  <dcterms:modified xsi:type="dcterms:W3CDTF">2019-03-19T11:58:27Z</dcterms:modified>
</cp:coreProperties>
</file>