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F49-4A23-B03A-53D360116CA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F49-4A23-B03A-53D360116CA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F49-4A23-B03A-53D360116CA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F49-4A23-B03A-53D360116CA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8F49-4A23-B03A-53D360116CA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8F49-4A23-B03A-53D360116CAF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8F49-4A23-B03A-53D360116CAF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8F49-4A23-B03A-53D360116CAF}"/>
              </c:ext>
            </c:extLst>
          </c:dPt>
          <c:dLbls>
            <c:dLbl>
              <c:idx val="0"/>
              <c:layout>
                <c:manualLayout>
                  <c:x val="2.0648068897533216E-2"/>
                  <c:y val="-4.460670914747931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49-4A23-B03A-53D360116CAF}"/>
                </c:ext>
              </c:extLst>
            </c:dLbl>
            <c:dLbl>
              <c:idx val="1"/>
              <c:layout>
                <c:manualLayout>
                  <c:x val="3.8809876572359528E-2"/>
                  <c:y val="4.39979845276306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49-4A23-B03A-53D360116CAF}"/>
                </c:ext>
              </c:extLst>
            </c:dLbl>
            <c:dLbl>
              <c:idx val="2"/>
              <c:layout>
                <c:manualLayout>
                  <c:x val="2.418691820483912E-2"/>
                  <c:y val="-1.06874783675416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49-4A23-B03A-53D360116CAF}"/>
                </c:ext>
              </c:extLst>
            </c:dLbl>
            <c:dLbl>
              <c:idx val="3"/>
              <c:layout>
                <c:manualLayout>
                  <c:x val="6.8364746090867776E-2"/>
                  <c:y val="7.6322560949016534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49-4A23-B03A-53D360116CAF}"/>
                </c:ext>
              </c:extLst>
            </c:dLbl>
            <c:dLbl>
              <c:idx val="4"/>
              <c:layout>
                <c:manualLayout>
                  <c:x val="-4.2941249387584042E-2"/>
                  <c:y val="-6.068687521052499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49-4A23-B03A-53D360116CAF}"/>
                </c:ext>
              </c:extLst>
            </c:dLbl>
            <c:dLbl>
              <c:idx val="5"/>
              <c:layout>
                <c:manualLayout>
                  <c:x val="-2.2630407706701453E-2"/>
                  <c:y val="-1.36772813022252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49-4A23-B03A-53D360116CAF}"/>
                </c:ext>
              </c:extLst>
            </c:dLbl>
            <c:dLbl>
              <c:idx val="6"/>
              <c:layout>
                <c:manualLayout>
                  <c:x val="-1.335001859383393E-2"/>
                  <c:y val="-2.867779630552408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49-4A23-B03A-53D360116CAF}"/>
                </c:ext>
              </c:extLst>
            </c:dLbl>
            <c:dLbl>
              <c:idx val="7"/>
              <c:layout>
                <c:manualLayout>
                  <c:x val="-6.8751497836622238E-2"/>
                  <c:y val="5.069998691613240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49-4A23-B03A-53D360116CAF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VaiheetLyhyt!$A$5:$A$13</c:f>
              <c:strCache>
                <c:ptCount val="8"/>
                <c:pt idx="0">
                  <c:v>Esitutkimus</c:v>
                </c:pt>
                <c:pt idx="1">
                  <c:v>Käyttö ja ylläpito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  <c:pt idx="7">
                  <c:v>Vaatimusmäärittely</c:v>
                </c:pt>
              </c:strCache>
            </c:strRef>
          </c:cat>
          <c:val>
            <c:numRef>
              <c:f>VaiheetLyhyt!$B$5:$B$13</c:f>
              <c:numCache>
                <c:formatCode>[h]:mm</c:formatCode>
                <c:ptCount val="8"/>
                <c:pt idx="0">
                  <c:v>2.8125</c:v>
                </c:pt>
                <c:pt idx="1">
                  <c:v>2.7916666666666665</c:v>
                </c:pt>
                <c:pt idx="2">
                  <c:v>2.8194444444444446</c:v>
                </c:pt>
                <c:pt idx="3">
                  <c:v>2.8645833333333335</c:v>
                </c:pt>
                <c:pt idx="4">
                  <c:v>2.6979166666666665</c:v>
                </c:pt>
                <c:pt idx="5">
                  <c:v>1.354166666666667</c:v>
                </c:pt>
                <c:pt idx="6">
                  <c:v>4.2048611111111116</c:v>
                </c:pt>
                <c:pt idx="7">
                  <c:v>1.1562500000000002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49-4A23-B03A-53D360116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729768"/>
        <c:axId val="1"/>
      </c:barChart>
      <c:catAx>
        <c:axId val="364729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472976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7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Viikot!$A$5:$A$13</c:f>
              <c:strCache>
                <c:ptCount val="8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</c:strCache>
            </c:strRef>
          </c:cat>
          <c:val>
            <c:numRef>
              <c:f>Viikot!$B$5:$B$13</c:f>
              <c:numCache>
                <c:formatCode>[h]:mm</c:formatCode>
                <c:ptCount val="8"/>
                <c:pt idx="0">
                  <c:v>1.7604166666666667</c:v>
                </c:pt>
                <c:pt idx="1">
                  <c:v>2.3854166666666665</c:v>
                </c:pt>
                <c:pt idx="2">
                  <c:v>2.2499999999999996</c:v>
                </c:pt>
                <c:pt idx="3">
                  <c:v>2.9375</c:v>
                </c:pt>
                <c:pt idx="4">
                  <c:v>3.291666666666667</c:v>
                </c:pt>
                <c:pt idx="5">
                  <c:v>2.270833333333333</c:v>
                </c:pt>
                <c:pt idx="6">
                  <c:v>2.28125</c:v>
                </c:pt>
                <c:pt idx="7">
                  <c:v>3.5243055555555554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7-49E5-BF1A-C1DFA547E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4929264"/>
        <c:axId val="1"/>
      </c:barChart>
      <c:catAx>
        <c:axId val="354929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5492926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12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25.3.2019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Taustaohjelmiston ja tietokannan toteutusta jatkettu </a:t>
            </a:r>
          </a:p>
          <a:p>
            <a:r>
              <a:rPr lang="fi-FI" dirty="0" smtClean="0"/>
              <a:t>Kategorian määrittelysivun toteutusta jatkettu</a:t>
            </a:r>
          </a:p>
          <a:p>
            <a:r>
              <a:rPr lang="fi-FI" dirty="0" smtClean="0"/>
              <a:t>Hallintasivun toteutusta jatkettu</a:t>
            </a:r>
          </a:p>
          <a:p>
            <a:r>
              <a:rPr lang="fi-FI" dirty="0" smtClean="0"/>
              <a:t>Palauteanalyysisivun toteutusta jatkettu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 smtClean="0"/>
              <a:t>Koodaus</a:t>
            </a:r>
            <a:endParaRPr lang="fi-FI" dirty="0"/>
          </a:p>
          <a:p>
            <a:pPr lvl="1"/>
            <a:r>
              <a:rPr lang="fi-FI" dirty="0" smtClean="0"/>
              <a:t>Taustaohjelmisto</a:t>
            </a:r>
          </a:p>
          <a:p>
            <a:pPr lvl="1"/>
            <a:r>
              <a:rPr lang="fi-FI" dirty="0"/>
              <a:t>Tietokanta</a:t>
            </a:r>
          </a:p>
          <a:p>
            <a:pPr lvl="1"/>
            <a:r>
              <a:rPr lang="fi-FI" dirty="0" smtClean="0"/>
              <a:t>Kategorian </a:t>
            </a:r>
            <a:r>
              <a:rPr lang="fi-FI" dirty="0"/>
              <a:t>määrittelysivu</a:t>
            </a:r>
          </a:p>
          <a:p>
            <a:pPr lvl="1"/>
            <a:r>
              <a:rPr lang="fi-FI" dirty="0" smtClean="0"/>
              <a:t>Palauteanalyysisivu</a:t>
            </a:r>
            <a:endParaRPr lang="fi-FI" dirty="0"/>
          </a:p>
          <a:p>
            <a:pPr lvl="1"/>
            <a:r>
              <a:rPr lang="fi-FI" dirty="0" smtClean="0"/>
              <a:t>Hallintasivu</a:t>
            </a:r>
          </a:p>
          <a:p>
            <a:pPr lvl="1"/>
            <a:r>
              <a:rPr lang="fi-FI" dirty="0" smtClean="0"/>
              <a:t>Yhteenvetosivu</a:t>
            </a:r>
          </a:p>
          <a:p>
            <a:r>
              <a:rPr lang="fi-FI" dirty="0"/>
              <a:t>Projektisuunnitelman korjaus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Kohdattuja vaikeuksia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 smtClean="0"/>
              <a:t>Palauteanalyysisivulle yritettiin tehdä toteutus yhtenevästi </a:t>
            </a:r>
            <a:r>
              <a:rPr lang="fi-FI" dirty="0" err="1" smtClean="0"/>
              <a:t>Moveatiksen</a:t>
            </a:r>
            <a:r>
              <a:rPr lang="fi-FI" dirty="0" smtClean="0"/>
              <a:t> lähdekoodin kanssa, mutta toteutus ei toiminut</a:t>
            </a:r>
          </a:p>
          <a:p>
            <a:pPr lvl="1"/>
            <a:r>
              <a:rPr lang="fi-FI" dirty="0" smtClean="0"/>
              <a:t>Päädyttiin lopulta tekemään toteutus omalla tyylillä</a:t>
            </a:r>
          </a:p>
        </p:txBody>
      </p:sp>
    </p:spTree>
    <p:extLst>
      <p:ext uri="{BB962C8B-B14F-4D97-AF65-F5344CB8AC3E}">
        <p14:creationId xmlns:p14="http://schemas.microsoft.com/office/powerpoint/2010/main" val="336803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vaiheittain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Kaavi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813839"/>
              </p:ext>
            </p:extLst>
          </p:nvPr>
        </p:nvGraphicFramePr>
        <p:xfrm>
          <a:off x="1860725" y="2249424"/>
          <a:ext cx="8470550" cy="431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12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3553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Kaavi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417821"/>
              </p:ext>
            </p:extLst>
          </p:nvPr>
        </p:nvGraphicFramePr>
        <p:xfrm>
          <a:off x="2652482" y="2427733"/>
          <a:ext cx="6887035" cy="410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9100" y="2601884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Projektiryhmän jäsenen viikoittainen tuntitavoite on 16 tuntia.  </a:t>
            </a:r>
            <a:endParaRPr lang="fi-FI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280434"/>
              </p:ext>
            </p:extLst>
          </p:nvPr>
        </p:nvGraphicFramePr>
        <p:xfrm>
          <a:off x="2781300" y="3028949"/>
          <a:ext cx="6629400" cy="3405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7510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988595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337510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33270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42:15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57:15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21:30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18:45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17:00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70:30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19:15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76:00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13:30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12:45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19:30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8:45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54:25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11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16:30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21:30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16:45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54:45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33270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12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15:00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19:25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30:45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19:25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84:35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35228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 smtClean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119:00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107:25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143:00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127:25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496:50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393</TotalTime>
  <Words>148</Words>
  <Application>Microsoft Office PowerPoint</Application>
  <PresentationFormat>Laajakuva</PresentationFormat>
  <Paragraphs>94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Kohdattuja vaikeuksia</vt:lpstr>
      <vt:lpstr>Ajankäyttö vaiheittain</vt:lpstr>
      <vt:lpstr>Ajankäyttö Viikoittain, VIIKKO 12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63</cp:revision>
  <dcterms:created xsi:type="dcterms:W3CDTF">2019-02-18T07:58:32Z</dcterms:created>
  <dcterms:modified xsi:type="dcterms:W3CDTF">2019-04-01T06:59:22Z</dcterms:modified>
</cp:coreProperties>
</file>