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ervices.ad.jyu.fi\CommonShare\it-projektit-moveo\Dokumentit\Ajank&#228;ytt&#246;\ajankaytonseurant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6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vaiheittain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[ajankaytonseuranta.xls]VaiheetLyhyt!PivotTable1</c:name>
    <c:fmtId val="4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 dirty="0"/>
              <a:t>Ajankäyttö </a:t>
            </a:r>
            <a:r>
              <a:rPr lang="fi-FI" dirty="0" smtClean="0"/>
              <a:t>tehtäväkokonaisuuksittain</a:t>
            </a:r>
            <a:endParaRPr lang="fi-FI" dirty="0"/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3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4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5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6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7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8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19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</c:pivotFmt>
      <c:pivotFmt>
        <c:idx val="2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numFmt formatCode="0%" sourceLinked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1"/>
          <c:showSerName val="0"/>
          <c:showPercent val="1"/>
          <c:showBubbleSize val="0"/>
          <c:separator>; </c:separator>
          <c:extLst>
            <c:ext xmlns:c15="http://schemas.microsoft.com/office/drawing/2012/chart" uri="{CE6537A1-D6FC-4f65-9D91-7224C49458BB}"/>
          </c:extLst>
        </c:dLbl>
      </c:pivotFmt>
    </c:pivotFmts>
    <c:plotArea>
      <c:layout/>
      <c:pieChart>
        <c:varyColors val="1"/>
        <c:ser>
          <c:idx val="0"/>
          <c:order val="0"/>
          <c:tx>
            <c:strRef>
              <c:f>VaiheetLyhyt!$B$4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0078-4E44-A10B-E063F28152F4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0078-4E44-A10B-E063F28152F4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0078-4E44-A10B-E063F28152F4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0078-4E44-A10B-E063F28152F4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0078-4E44-A10B-E063F28152F4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0078-4E44-A10B-E063F28152F4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0078-4E44-A10B-E063F28152F4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0078-4E44-A10B-E063F28152F4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0078-4E44-A10B-E063F28152F4}"/>
              </c:ext>
            </c:extLst>
          </c:dPt>
          <c:dLbls>
            <c:dLbl>
              <c:idx val="0"/>
              <c:layout>
                <c:manualLayout>
                  <c:x val="9.259747651475126E-3"/>
                  <c:y val="-1.376217295683422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78-4E44-A10B-E063F28152F4}"/>
                </c:ext>
              </c:extLst>
            </c:dLbl>
            <c:dLbl>
              <c:idx val="1"/>
              <c:layout>
                <c:manualLayout>
                  <c:x val="2.5007159420762128E-2"/>
                  <c:y val="1.002126437716311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78-4E44-A10B-E063F28152F4}"/>
                </c:ext>
              </c:extLst>
            </c:dLbl>
            <c:dLbl>
              <c:idx val="2"/>
              <c:layout>
                <c:manualLayout>
                  <c:x val="6.2623253191085693E-2"/>
                  <c:y val="-2.42752462079520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78-4E44-A10B-E063F28152F4}"/>
                </c:ext>
              </c:extLst>
            </c:dLbl>
            <c:dLbl>
              <c:idx val="3"/>
              <c:layout>
                <c:manualLayout>
                  <c:x val="3.4304464689348894E-3"/>
                  <c:y val="9.6570463475460066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78-4E44-A10B-E063F28152F4}"/>
                </c:ext>
              </c:extLst>
            </c:dLbl>
            <c:dLbl>
              <c:idx val="4"/>
              <c:layout>
                <c:manualLayout>
                  <c:x val="-1.1760505017393872E-2"/>
                  <c:y val="-1.032065617886724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78-4E44-A10B-E063F28152F4}"/>
                </c:ext>
              </c:extLst>
            </c:dLbl>
            <c:dLbl>
              <c:idx val="5"/>
              <c:layout>
                <c:manualLayout>
                  <c:x val="-3.1541770559964759E-2"/>
                  <c:y val="1.48994952946008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78-4E44-A10B-E063F28152F4}"/>
                </c:ext>
              </c:extLst>
            </c:dLbl>
            <c:dLbl>
              <c:idx val="6"/>
              <c:layout>
                <c:manualLayout>
                  <c:x val="-5.5041033077490482E-2"/>
                  <c:y val="1.2724266106397019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78-4E44-A10B-E063F28152F4}"/>
                </c:ext>
              </c:extLst>
            </c:dLbl>
            <c:dLbl>
              <c:idx val="7"/>
              <c:layout>
                <c:manualLayout>
                  <c:x val="-3.1256912603701142E-2"/>
                  <c:y val="7.5890209567389154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78-4E44-A10B-E063F28152F4}"/>
                </c:ext>
              </c:extLst>
            </c:dLbl>
            <c:dLbl>
              <c:idx val="8"/>
              <c:layout>
                <c:manualLayout>
                  <c:x val="-9.3344969750929485E-2"/>
                  <c:y val="4.3522909199528945E-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78-4E44-A10B-E063F28152F4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VaiheetLyhyt!$A$5:$A$14</c:f>
              <c:strCache>
                <c:ptCount val="9"/>
                <c:pt idx="0">
                  <c:v>Esitutkimus</c:v>
                </c:pt>
                <c:pt idx="1">
                  <c:v>Käyttö ja ylläpito</c:v>
                </c:pt>
                <c:pt idx="2">
                  <c:v>Oheiskurssi</c:v>
                </c:pt>
                <c:pt idx="3">
                  <c:v>Palaverit</c:v>
                </c:pt>
                <c:pt idx="4">
                  <c:v>Projektin hallinta</c:v>
                </c:pt>
                <c:pt idx="5">
                  <c:v>Suunnittelu</c:v>
                </c:pt>
                <c:pt idx="6">
                  <c:v>Testaus</c:v>
                </c:pt>
                <c:pt idx="7">
                  <c:v>Toteutus</c:v>
                </c:pt>
                <c:pt idx="8">
                  <c:v>Vaatimusmäärittely</c:v>
                </c:pt>
              </c:strCache>
            </c:strRef>
          </c:cat>
          <c:val>
            <c:numRef>
              <c:f>VaiheetLyhyt!$B$5:$B$14</c:f>
              <c:numCache>
                <c:formatCode>[h]:mm</c:formatCode>
                <c:ptCount val="9"/>
                <c:pt idx="0">
                  <c:v>2.8854166666666665</c:v>
                </c:pt>
                <c:pt idx="1">
                  <c:v>2.8541666666666665</c:v>
                </c:pt>
                <c:pt idx="2">
                  <c:v>2.9444444444444442</c:v>
                </c:pt>
                <c:pt idx="3">
                  <c:v>2.9687500000000004</c:v>
                </c:pt>
                <c:pt idx="4">
                  <c:v>3.2291666666666661</c:v>
                </c:pt>
                <c:pt idx="5">
                  <c:v>1.4375000000000002</c:v>
                </c:pt>
                <c:pt idx="6">
                  <c:v>0.19791666666666666</c:v>
                </c:pt>
                <c:pt idx="7">
                  <c:v>6.2534722222222205</c:v>
                </c:pt>
                <c:pt idx="8">
                  <c:v>1.1562500000000002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78-4E44-A10B-E063F2815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Data val="1"/>
        <c14:dropZoneSeries val="1"/>
      </c14:pivotOptions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[ajankaytonseuranta.xls]Viikot!PivotTable1</c:name>
    <c:fmtId val="3"/>
  </c:pivotSource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fi-FI"/>
              <a:t>Ajankäyttö viikoittain</a:t>
            </a:r>
          </a:p>
        </c:rich>
      </c:tx>
      <c:overlay val="0"/>
      <c:spPr>
        <a:noFill/>
        <a:ln w="25400">
          <a:noFill/>
        </a:ln>
      </c:spPr>
    </c:title>
    <c:autoTitleDeleted val="0"/>
    <c:pivotFmts>
      <c:pivotFmt>
        <c:idx val="0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9999FF"/>
          </a:solidFill>
          <a:ln w="12700">
            <a:solidFill>
              <a:srgbClr val="000000"/>
            </a:solidFill>
            <a:prstDash val="solid"/>
          </a:ln>
        </c:spPr>
        <c:marker>
          <c:symbol val="none"/>
        </c:marker>
        <c:dLbl>
          <c:idx val="0"/>
          <c:spPr>
            <a:noFill/>
            <a:ln w="25400">
              <a:noFill/>
            </a:ln>
          </c:spPr>
          <c:txPr>
            <a:bodyPr wrap="square" lIns="38100" tIns="19050" rIns="38100" bIns="19050" anchor="ctr">
              <a:spAutoFit/>
            </a:bodyPr>
            <a:lstStyle/>
            <a:p>
              <a:pPr>
                <a:defRPr sz="1000" b="0" i="0" u="none" strike="noStrike" baseline="0">
                  <a:solidFill>
                    <a:srgbClr val="000000"/>
                  </a:solidFill>
                  <a:latin typeface="Arial"/>
                  <a:ea typeface="Arial"/>
                  <a:cs typeface="Arial"/>
                </a:defRPr>
              </a:pPr>
              <a:endParaRPr lang="fi-FI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Viikot!$B$4</c:f>
              <c:strCache>
                <c:ptCount val="1"/>
                <c:pt idx="0">
                  <c:v>Summa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Viikot!$A$5:$A$14</c:f>
              <c:strCache>
                <c:ptCount val="9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</c:strCache>
            </c:strRef>
          </c:cat>
          <c:val>
            <c:numRef>
              <c:f>Viikot!$B$5:$B$14</c:f>
              <c:numCache>
                <c:formatCode>[h]:mm</c:formatCode>
                <c:ptCount val="9"/>
                <c:pt idx="0">
                  <c:v>1.7604166666666667</c:v>
                </c:pt>
                <c:pt idx="1">
                  <c:v>2.3854166666666665</c:v>
                </c:pt>
                <c:pt idx="2">
                  <c:v>2.2499999999999996</c:v>
                </c:pt>
                <c:pt idx="3">
                  <c:v>2.9375</c:v>
                </c:pt>
                <c:pt idx="4">
                  <c:v>3.291666666666667</c:v>
                </c:pt>
                <c:pt idx="5">
                  <c:v>2.270833333333333</c:v>
                </c:pt>
                <c:pt idx="6">
                  <c:v>2.28125</c:v>
                </c:pt>
                <c:pt idx="7">
                  <c:v>3.5243055555555554</c:v>
                </c:pt>
                <c:pt idx="8">
                  <c:v>3.2256944444444451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53-4616-A6DB-7E2657943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3923400"/>
        <c:axId val="1"/>
      </c:barChart>
      <c:catAx>
        <c:axId val="363923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Viikot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fi-FI"/>
                  <a:t>Tunnit</a:t>
                </a:r>
              </a:p>
            </c:rich>
          </c:tx>
          <c:overlay val="0"/>
          <c:spPr>
            <a:noFill/>
            <a:ln w="25400">
              <a:noFill/>
            </a:ln>
          </c:spPr>
        </c:title>
        <c:numFmt formatCode="[h]:mm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3923400"/>
        <c:crosses val="autoZero"/>
        <c:crossBetween val="between"/>
        <c:majorUnit val="0.4166666660000000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TILAKATSAUS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err="1">
                <a:solidFill>
                  <a:schemeClr val="bg2">
                    <a:lumMod val="75000"/>
                  </a:schemeClr>
                </a:solidFill>
              </a:rPr>
              <a:t>Moveo</a:t>
            </a:r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-projekti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Vko 13</a:t>
            </a:r>
          </a:p>
          <a:p>
            <a:r>
              <a:rPr lang="fi-FI" dirty="0">
                <a:solidFill>
                  <a:schemeClr val="bg2">
                    <a:lumMod val="75000"/>
                  </a:schemeClr>
                </a:solidFill>
              </a:rPr>
              <a:t>1.4.2019</a:t>
            </a:r>
          </a:p>
        </p:txBody>
      </p:sp>
    </p:spTree>
    <p:extLst>
      <p:ext uri="{BB962C8B-B14F-4D97-AF65-F5344CB8AC3E}">
        <p14:creationId xmlns:p14="http://schemas.microsoft.com/office/powerpoint/2010/main" val="1632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Tehdyt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Taustaohjelmiston ja tietokannan toteutusta jatkettu </a:t>
            </a:r>
            <a:endParaRPr lang="fi-FI" dirty="0" smtClean="0"/>
          </a:p>
          <a:p>
            <a:r>
              <a:rPr lang="fi-FI" dirty="0"/>
              <a:t>Palauteanalyysisivun toteutusta </a:t>
            </a:r>
            <a:r>
              <a:rPr lang="fi-FI" dirty="0" smtClean="0"/>
              <a:t>jatkettu</a:t>
            </a:r>
          </a:p>
          <a:p>
            <a:r>
              <a:rPr lang="fi-FI" dirty="0"/>
              <a:t>Observoinnin yhteenvedon tallennus </a:t>
            </a:r>
            <a:r>
              <a:rPr lang="fi-FI" dirty="0" smtClean="0"/>
              <a:t>kuvatiedostoksi</a:t>
            </a:r>
          </a:p>
          <a:p>
            <a:r>
              <a:rPr lang="fi-FI" dirty="0" smtClean="0"/>
              <a:t>Yhteenvetosivun toteutus aloitettu</a:t>
            </a:r>
          </a:p>
          <a:p>
            <a:r>
              <a:rPr lang="fi-FI" dirty="0" smtClean="0"/>
              <a:t>Väliesittely tehty</a:t>
            </a:r>
          </a:p>
          <a:p>
            <a:r>
              <a:rPr lang="fi-FI" dirty="0" smtClean="0"/>
              <a:t>Järjestelmätestaussuunnitelmaa aloitettu</a:t>
            </a:r>
          </a:p>
          <a:p>
            <a:r>
              <a:rPr lang="fi-FI" dirty="0" smtClean="0"/>
              <a:t>Projektisuunnitelma korjattu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6772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Tulevat toimenpiteet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Väliesittely 2.4.2019</a:t>
            </a:r>
          </a:p>
          <a:p>
            <a:r>
              <a:rPr lang="fi-FI" dirty="0" smtClean="0"/>
              <a:t>1. katselmointi 3.4.2019</a:t>
            </a:r>
          </a:p>
          <a:p>
            <a:r>
              <a:rPr lang="fi-FI" dirty="0" smtClean="0"/>
              <a:t>Koodaus</a:t>
            </a:r>
            <a:endParaRPr lang="fi-FI" dirty="0"/>
          </a:p>
          <a:p>
            <a:pPr lvl="1"/>
            <a:r>
              <a:rPr lang="fi-FI" dirty="0"/>
              <a:t>Taustaohjelmisto</a:t>
            </a:r>
          </a:p>
          <a:p>
            <a:pPr lvl="1"/>
            <a:r>
              <a:rPr lang="fi-FI" dirty="0"/>
              <a:t>Tietokanta</a:t>
            </a:r>
          </a:p>
          <a:p>
            <a:pPr lvl="1"/>
            <a:r>
              <a:rPr lang="fi-FI" dirty="0" smtClean="0"/>
              <a:t>Palauteanalyysisivu</a:t>
            </a:r>
            <a:endParaRPr lang="fi-FI" dirty="0"/>
          </a:p>
          <a:p>
            <a:pPr lvl="1"/>
            <a:r>
              <a:rPr lang="fi-FI" dirty="0" smtClean="0"/>
              <a:t>Hallintasivu</a:t>
            </a:r>
          </a:p>
          <a:p>
            <a:pPr lvl="1"/>
            <a:r>
              <a:rPr lang="fi-FI" dirty="0" smtClean="0"/>
              <a:t>Raporttisivu</a:t>
            </a:r>
            <a:endParaRPr lang="fi-FI" dirty="0"/>
          </a:p>
          <a:p>
            <a:pPr lvl="1"/>
            <a:r>
              <a:rPr lang="fi-FI" dirty="0" smtClean="0"/>
              <a:t>Yhteenvetosivu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2315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Kohdattuja vaikeuksia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68980"/>
          </a:xfrm>
        </p:spPr>
        <p:txBody>
          <a:bodyPr>
            <a:normAutofit/>
          </a:bodyPr>
          <a:lstStyle/>
          <a:p>
            <a:r>
              <a:rPr lang="fi-FI" dirty="0"/>
              <a:t>Palauteanalyysisivulle yritettiin tehdä toteutus yhtenevästi </a:t>
            </a:r>
            <a:r>
              <a:rPr lang="fi-FI" dirty="0" err="1"/>
              <a:t>Moveatiksen</a:t>
            </a:r>
            <a:r>
              <a:rPr lang="fi-FI" dirty="0"/>
              <a:t> lähdekoodin kanssa, mutta toteutus ei </a:t>
            </a:r>
            <a:r>
              <a:rPr lang="fi-FI" dirty="0" smtClean="0"/>
              <a:t>toiminut</a:t>
            </a:r>
          </a:p>
          <a:p>
            <a:pPr lvl="1"/>
            <a:r>
              <a:rPr lang="fi-FI" dirty="0" smtClean="0"/>
              <a:t>Moveatis oli luonut painikkeet div-elementteinä ja määrittänyt niille koodissa ominaisuudet. </a:t>
            </a:r>
            <a:r>
              <a:rPr lang="fi-FI" dirty="0" err="1" smtClean="0"/>
              <a:t>Moveo</a:t>
            </a:r>
            <a:r>
              <a:rPr lang="fi-FI" dirty="0" smtClean="0"/>
              <a:t> yritti tehdä samalla tavalla, mutta se ei toiminut millään tasolla. Päädyttiin käyttämään </a:t>
            </a:r>
            <a:r>
              <a:rPr lang="fi-FI" dirty="0" err="1" smtClean="0"/>
              <a:t>primeface</a:t>
            </a:r>
            <a:r>
              <a:rPr lang="fi-FI" dirty="0" smtClean="0"/>
              <a:t>-komponentteja. </a:t>
            </a:r>
          </a:p>
        </p:txBody>
      </p:sp>
    </p:spTree>
    <p:extLst>
      <p:ext uri="{BB962C8B-B14F-4D97-AF65-F5344CB8AC3E}">
        <p14:creationId xmlns:p14="http://schemas.microsoft.com/office/powerpoint/2010/main" val="336803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300" dirty="0">
                <a:solidFill>
                  <a:schemeClr val="tx2">
                    <a:lumMod val="75000"/>
                  </a:schemeClr>
                </a:solidFill>
              </a:rPr>
              <a:t>Ajankäyttö tehtäväkokonaisuuksittain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49878"/>
              </p:ext>
            </p:extLst>
          </p:nvPr>
        </p:nvGraphicFramePr>
        <p:xfrm>
          <a:off x="2230438" y="2638425"/>
          <a:ext cx="7731125" cy="3101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634981"/>
              </p:ext>
            </p:extLst>
          </p:nvPr>
        </p:nvGraphicFramePr>
        <p:xfrm>
          <a:off x="2845229" y="2295144"/>
          <a:ext cx="6501542" cy="4264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Kaavi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96249"/>
              </p:ext>
            </p:extLst>
          </p:nvPr>
        </p:nvGraphicFramePr>
        <p:xfrm>
          <a:off x="2474897" y="2336291"/>
          <a:ext cx="7242206" cy="4365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6533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Ajankäyttö Viikoittain, VIIKKO </a:t>
            </a:r>
            <a:r>
              <a:rPr lang="fi-FI" sz="2600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endParaRPr lang="fi-FI" sz="2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Kaavi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795871"/>
              </p:ext>
            </p:extLst>
          </p:nvPr>
        </p:nvGraphicFramePr>
        <p:xfrm>
          <a:off x="2626574" y="2153412"/>
          <a:ext cx="6938851" cy="428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4214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600" dirty="0">
                <a:solidFill>
                  <a:schemeClr val="tx2">
                    <a:lumMod val="75000"/>
                  </a:schemeClr>
                </a:solidFill>
              </a:rPr>
              <a:t>Jäsenten työtunnit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09100" y="2601884"/>
            <a:ext cx="69427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Projektiryhmän jäsenen viikoittainen tuntitavoite on 16 tuntia. 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0902557"/>
              </p:ext>
            </p:extLst>
          </p:nvPr>
        </p:nvGraphicFramePr>
        <p:xfrm>
          <a:off x="3092957" y="3111245"/>
          <a:ext cx="6005324" cy="3216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1600">
                  <a:extLst>
                    <a:ext uri="{9D8B030D-6E8A-4147-A177-3AD203B41FA5}">
                      <a16:colId xmlns:a16="http://schemas.microsoft.com/office/drawing/2014/main" val="2222121587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91615045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286910239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2698287578"/>
                    </a:ext>
                  </a:extLst>
                </a:gridCol>
                <a:gridCol w="895531">
                  <a:extLst>
                    <a:ext uri="{9D8B030D-6E8A-4147-A177-3AD203B41FA5}">
                      <a16:colId xmlns:a16="http://schemas.microsoft.com/office/drawing/2014/main" val="3551857691"/>
                    </a:ext>
                  </a:extLst>
                </a:gridCol>
                <a:gridCol w="1211600">
                  <a:extLst>
                    <a:ext uri="{9D8B030D-6E8A-4147-A177-3AD203B41FA5}">
                      <a16:colId xmlns:a16="http://schemas.microsoft.com/office/drawing/2014/main" val="888360902"/>
                    </a:ext>
                  </a:extLst>
                </a:gridCol>
              </a:tblGrid>
              <a:tr h="28627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Viikko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KL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PP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VN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TM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4648854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10:00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13:00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42:15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107470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6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16:15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</a:rPr>
                        <a:t>16:30</a:t>
                      </a:r>
                      <a:endParaRPr lang="fi-FI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57:15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84412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7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10:00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54:00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263673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8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21:30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13:15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18:45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17:00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70:30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95453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u="none" strike="noStrike" dirty="0">
                          <a:effectLst/>
                        </a:rPr>
                        <a:t>9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15:15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19:15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20:45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</a:rPr>
                        <a:t>76:00</a:t>
                      </a:r>
                      <a:endParaRPr lang="fi-FI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877349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13:30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19:30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8:45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54:25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5831696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16:30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21:30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16:45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54:45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160790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15:00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19:25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30:45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19:25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>
                          <a:effectLst/>
                          <a:latin typeface="+mn-lt"/>
                        </a:rPr>
                        <a:t>84:35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0490022"/>
                  </a:ext>
                </a:extLst>
              </a:tr>
              <a:tr h="28627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16:45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22:40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17:45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20:15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 dirty="0" smtClean="0">
                          <a:effectLst/>
                          <a:latin typeface="+mn-lt"/>
                        </a:rPr>
                        <a:t>77:25</a:t>
                      </a:r>
                      <a:endParaRPr lang="fi-FI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5603726"/>
                  </a:ext>
                </a:extLst>
              </a:tr>
              <a:tr h="303117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</a:rPr>
                        <a:t>Kaikki yhteensä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135:45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130:05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160:45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147:40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 smtClean="0">
                          <a:effectLst/>
                        </a:rPr>
                        <a:t>574:15</a:t>
                      </a:r>
                      <a:endParaRPr lang="fi-FI" sz="10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0" marR="0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376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90522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593</TotalTime>
  <Words>181</Words>
  <Application>Microsoft Office PowerPoint</Application>
  <PresentationFormat>Laajakuva</PresentationFormat>
  <Paragraphs>101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Verdana</vt:lpstr>
      <vt:lpstr>Parcel</vt:lpstr>
      <vt:lpstr>TILAKATSAUS</vt:lpstr>
      <vt:lpstr>Tehdyt toimenpiteet</vt:lpstr>
      <vt:lpstr>Tulevat toimenpiteet</vt:lpstr>
      <vt:lpstr>Kohdattuja vaikeuksia</vt:lpstr>
      <vt:lpstr>Ajankäyttö tehtäväkokonaisuuksittain</vt:lpstr>
      <vt:lpstr>Ajankäyttö Viikoittain, VIIKKO 13</vt:lpstr>
      <vt:lpstr>Jäsenten työtunnit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TILAKATSAUS</dc:title>
  <dc:creator>Lappalainen, Karoliina</dc:creator>
  <cp:lastModifiedBy>Lappalainen, Karoliina</cp:lastModifiedBy>
  <cp:revision>73</cp:revision>
  <dcterms:created xsi:type="dcterms:W3CDTF">2019-02-18T07:58:32Z</dcterms:created>
  <dcterms:modified xsi:type="dcterms:W3CDTF">2019-04-08T09:39:19Z</dcterms:modified>
</cp:coreProperties>
</file>