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63" r:id="rId5"/>
    <p:sldId id="264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[ajankaytonseuranta.xls]VaiheetLyhyt!PivotTable1</c:name>
    <c:fmtId val="3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[ajankaytonseuranta.xls]VaiheetLyhyt!PivotTable1</c:name>
    <c:fmtId val="6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[ajankaytonseuranta.xls]VaiheetLyhyt!PivotTable1</c:name>
    <c:fmtId val="3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CF2E-430D-9EE8-B2F2278D6113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CF2E-430D-9EE8-B2F2278D6113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CF2E-430D-9EE8-B2F2278D6113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CF2E-430D-9EE8-B2F2278D6113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CF2E-430D-9EE8-B2F2278D6113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CF2E-430D-9EE8-B2F2278D6113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CF2E-430D-9EE8-B2F2278D6113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7-CF2E-430D-9EE8-B2F2278D6113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CF2E-430D-9EE8-B2F2278D6113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CF2E-430D-9EE8-B2F2278D6113}"/>
              </c:ext>
            </c:extLst>
          </c:dPt>
          <c:dLbls>
            <c:dLbl>
              <c:idx val="0"/>
              <c:layout>
                <c:manualLayout>
                  <c:x val="5.5815904603098293E-2"/>
                  <c:y val="2.592575587915454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F2E-430D-9EE8-B2F2278D6113}"/>
                </c:ext>
              </c:extLst>
            </c:dLbl>
            <c:dLbl>
              <c:idx val="1"/>
              <c:layout>
                <c:manualLayout>
                  <c:x val="9.581261470748394E-3"/>
                  <c:y val="-3.144101034989674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F2E-430D-9EE8-B2F2278D6113}"/>
                </c:ext>
              </c:extLst>
            </c:dLbl>
            <c:dLbl>
              <c:idx val="2"/>
              <c:layout>
                <c:manualLayout>
                  <c:x val="3.2916790399099866E-2"/>
                  <c:y val="-3.37872306777979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F2E-430D-9EE8-B2F2278D6113}"/>
                </c:ext>
              </c:extLst>
            </c:dLbl>
            <c:dLbl>
              <c:idx val="3"/>
              <c:layout>
                <c:manualLayout>
                  <c:x val="2.8212253658225446E-2"/>
                  <c:y val="-4.023072796172597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F2E-430D-9EE8-B2F2278D6113}"/>
                </c:ext>
              </c:extLst>
            </c:dLbl>
            <c:dLbl>
              <c:idx val="4"/>
              <c:layout>
                <c:manualLayout>
                  <c:x val="0.22036551691435766"/>
                  <c:y val="-1.818352637893052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F2E-430D-9EE8-B2F2278D6113}"/>
                </c:ext>
              </c:extLst>
            </c:dLbl>
            <c:dLbl>
              <c:idx val="5"/>
              <c:layout>
                <c:manualLayout>
                  <c:x val="9.0216155373712987E-3"/>
                  <c:y val="4.495590262101581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F2E-430D-9EE8-B2F2278D6113}"/>
                </c:ext>
              </c:extLst>
            </c:dLbl>
            <c:dLbl>
              <c:idx val="6"/>
              <c:layout>
                <c:manualLayout>
                  <c:x val="-3.4719798667340498E-2"/>
                  <c:y val="3.7510192178358656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CF2E-430D-9EE8-B2F2278D6113}"/>
                </c:ext>
              </c:extLst>
            </c:dLbl>
            <c:dLbl>
              <c:idx val="7"/>
              <c:layout>
                <c:manualLayout>
                  <c:x val="-3.0326766923624487E-2"/>
                  <c:y val="-7.6308488649803126E-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F2E-430D-9EE8-B2F2278D6113}"/>
                </c:ext>
              </c:extLst>
            </c:dLbl>
            <c:dLbl>
              <c:idx val="8"/>
              <c:layout>
                <c:manualLayout>
                  <c:x val="-5.9349535043472922E-2"/>
                  <c:y val="1.8175874274219124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CF2E-430D-9EE8-B2F2278D6113}"/>
                </c:ext>
              </c:extLst>
            </c:dLbl>
            <c:numFmt formatCode="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VaiheetLyhyt!$A$5:$A$15</c:f>
              <c:strCache>
                <c:ptCount val="10"/>
                <c:pt idx="0">
                  <c:v>Esitutkimus</c:v>
                </c:pt>
                <c:pt idx="1">
                  <c:v>Käyttö ja ylläpito</c:v>
                </c:pt>
                <c:pt idx="2">
                  <c:v>Oheiskurssi</c:v>
                </c:pt>
                <c:pt idx="3">
                  <c:v>Palaverit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Testaus</c:v>
                </c:pt>
                <c:pt idx="7">
                  <c:v>Toteutus</c:v>
                </c:pt>
                <c:pt idx="8">
                  <c:v>Vaatimusmäärittely</c:v>
                </c:pt>
                <c:pt idx="9">
                  <c:v>Viimeistely</c:v>
                </c:pt>
              </c:strCache>
            </c:strRef>
          </c:cat>
          <c:val>
            <c:numRef>
              <c:f>VaiheetLyhyt!$B$5:$B$15</c:f>
              <c:numCache>
                <c:formatCode>[h]:mm</c:formatCode>
                <c:ptCount val="10"/>
                <c:pt idx="0">
                  <c:v>2.8854166666666665</c:v>
                </c:pt>
                <c:pt idx="1">
                  <c:v>2.9166666666666665</c:v>
                </c:pt>
                <c:pt idx="2">
                  <c:v>3.4027777777777772</c:v>
                </c:pt>
                <c:pt idx="3">
                  <c:v>3.354166666666667</c:v>
                </c:pt>
                <c:pt idx="4">
                  <c:v>3.8437499999999991</c:v>
                </c:pt>
                <c:pt idx="5">
                  <c:v>1.541666666666667</c:v>
                </c:pt>
                <c:pt idx="6">
                  <c:v>0.26041666666666663</c:v>
                </c:pt>
                <c:pt idx="7">
                  <c:v>7.9444444444444429</c:v>
                </c:pt>
                <c:pt idx="8">
                  <c:v>1.4375000000000002</c:v>
                </c:pt>
                <c:pt idx="9">
                  <c:v>0.16666666666666666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F2E-430D-9EE8-B2F2278D61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[ajankaytonseuranta.xls]Viikot!PivotTable1</c:name>
    <c:fmtId val="3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viikoittain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Viikot!$B$4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Viikot!$A$5:$A$15</c:f>
              <c:strCache>
                <c:ptCount val="10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</c:strCache>
            </c:strRef>
          </c:cat>
          <c:val>
            <c:numRef>
              <c:f>Viikot!$B$5:$B$15</c:f>
              <c:numCache>
                <c:formatCode>[h]:mm</c:formatCode>
                <c:ptCount val="10"/>
                <c:pt idx="0">
                  <c:v>1.0208333333333333</c:v>
                </c:pt>
                <c:pt idx="1">
                  <c:v>2.28125</c:v>
                </c:pt>
                <c:pt idx="2">
                  <c:v>1.9374999999999996</c:v>
                </c:pt>
                <c:pt idx="3">
                  <c:v>2.375</c:v>
                </c:pt>
                <c:pt idx="4">
                  <c:v>3</c:v>
                </c:pt>
                <c:pt idx="5">
                  <c:v>1.9791666666666661</c:v>
                </c:pt>
                <c:pt idx="6">
                  <c:v>2.114583333333333</c:v>
                </c:pt>
                <c:pt idx="7">
                  <c:v>3.1736111111111112</c:v>
                </c:pt>
                <c:pt idx="8">
                  <c:v>3.1006944444444446</c:v>
                </c:pt>
                <c:pt idx="9">
                  <c:v>3.3680555555555558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80-435C-BEFD-81F54924F5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4884200"/>
        <c:axId val="1"/>
      </c:barChart>
      <c:catAx>
        <c:axId val="3548842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Viikot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[h]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54884200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solidFill>
                  <a:schemeClr val="bg2">
                    <a:lumMod val="75000"/>
                  </a:schemeClr>
                </a:solidFill>
              </a:rPr>
              <a:t>TILAKATSAUS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err="1">
                <a:solidFill>
                  <a:schemeClr val="bg2">
                    <a:lumMod val="75000"/>
                  </a:schemeClr>
                </a:solidFill>
              </a:rPr>
              <a:t>Moveo</a:t>
            </a:r>
            <a:r>
              <a:rPr lang="fi-FI" dirty="0">
                <a:solidFill>
                  <a:schemeClr val="bg2">
                    <a:lumMod val="75000"/>
                  </a:schemeClr>
                </a:solidFill>
              </a:rPr>
              <a:t>-projekti</a:t>
            </a:r>
          </a:p>
          <a:p>
            <a:r>
              <a:rPr lang="fi-FI" dirty="0">
                <a:solidFill>
                  <a:schemeClr val="bg2">
                    <a:lumMod val="75000"/>
                  </a:schemeClr>
                </a:solidFill>
              </a:rPr>
              <a:t>Vko </a:t>
            </a:r>
            <a:r>
              <a:rPr lang="fi-FI" dirty="0" smtClean="0">
                <a:solidFill>
                  <a:schemeClr val="bg2">
                    <a:lumMod val="75000"/>
                  </a:schemeClr>
                </a:solidFill>
              </a:rPr>
              <a:t>14</a:t>
            </a:r>
            <a:endParaRPr lang="fi-FI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fi-FI" dirty="0">
                <a:solidFill>
                  <a:schemeClr val="bg2">
                    <a:lumMod val="75000"/>
                  </a:schemeClr>
                </a:solidFill>
              </a:rPr>
              <a:t>8</a:t>
            </a:r>
            <a:r>
              <a:rPr lang="fi-FI" dirty="0" smtClean="0">
                <a:solidFill>
                  <a:schemeClr val="bg2">
                    <a:lumMod val="75000"/>
                  </a:schemeClr>
                </a:solidFill>
              </a:rPr>
              <a:t>.4.2019</a:t>
            </a:r>
            <a:endParaRPr lang="fi-FI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58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Tehdyt toimenpiteet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Taustaohjelmiston ja tietokannan toteutusta jatkettu </a:t>
            </a:r>
            <a:endParaRPr lang="fi-FI" dirty="0" smtClean="0"/>
          </a:p>
          <a:p>
            <a:r>
              <a:rPr lang="fi-FI" dirty="0"/>
              <a:t>Palauteanalyysisivun toteutusta </a:t>
            </a:r>
            <a:r>
              <a:rPr lang="fi-FI" dirty="0" smtClean="0"/>
              <a:t>jatkettu</a:t>
            </a:r>
          </a:p>
          <a:p>
            <a:r>
              <a:rPr lang="fi-FI" dirty="0" smtClean="0"/>
              <a:t>Yhteenvetosivun toteutusta jatkettu</a:t>
            </a:r>
          </a:p>
          <a:p>
            <a:r>
              <a:rPr lang="fi-FI" dirty="0"/>
              <a:t>Observoinnin yhteenvedon tallennus kuvatiedostoksi saatu </a:t>
            </a:r>
            <a:r>
              <a:rPr lang="fi-FI" dirty="0" smtClean="0"/>
              <a:t>valmiiksi</a:t>
            </a:r>
          </a:p>
          <a:p>
            <a:r>
              <a:rPr lang="fi-FI" dirty="0" smtClean="0"/>
              <a:t>1. katselmointi suoritettu</a:t>
            </a:r>
          </a:p>
          <a:p>
            <a:r>
              <a:rPr lang="fi-FI" dirty="0" smtClean="0"/>
              <a:t>1. väliesittely suoritettu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76772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Tulevat toimenpiteet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268980"/>
          </a:xfrm>
        </p:spPr>
        <p:txBody>
          <a:bodyPr>
            <a:normAutofit/>
          </a:bodyPr>
          <a:lstStyle/>
          <a:p>
            <a:r>
              <a:rPr lang="fi-FI" dirty="0" smtClean="0"/>
              <a:t>Koodaus</a:t>
            </a:r>
            <a:endParaRPr lang="fi-FI" dirty="0"/>
          </a:p>
          <a:p>
            <a:pPr lvl="1"/>
            <a:r>
              <a:rPr lang="fi-FI" dirty="0"/>
              <a:t>Taustaohjelmisto</a:t>
            </a:r>
          </a:p>
          <a:p>
            <a:pPr lvl="1"/>
            <a:r>
              <a:rPr lang="fi-FI" dirty="0"/>
              <a:t>Tietokanta</a:t>
            </a:r>
          </a:p>
          <a:p>
            <a:pPr lvl="1"/>
            <a:r>
              <a:rPr lang="fi-FI" dirty="0" smtClean="0"/>
              <a:t>Palauteanalyysisivulle ajastin</a:t>
            </a:r>
            <a:endParaRPr lang="fi-FI" dirty="0"/>
          </a:p>
          <a:p>
            <a:pPr lvl="1"/>
            <a:r>
              <a:rPr lang="fi-FI" dirty="0" smtClean="0"/>
              <a:t>Raporttisivu</a:t>
            </a:r>
            <a:endParaRPr lang="fi-FI" dirty="0"/>
          </a:p>
          <a:p>
            <a:pPr lvl="1"/>
            <a:r>
              <a:rPr lang="fi-FI" dirty="0" smtClean="0"/>
              <a:t>Yhteenvetosivu</a:t>
            </a:r>
          </a:p>
          <a:p>
            <a:r>
              <a:rPr lang="fi-FI" dirty="0" smtClean="0"/>
              <a:t>Tuotantopalvelinyhteyden selvitys</a:t>
            </a:r>
          </a:p>
          <a:p>
            <a:r>
              <a:rPr lang="fi-FI" dirty="0" smtClean="0"/>
              <a:t>Käytettävyys- ja järjestelmätestauksen suunnitelmat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12315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 smtClean="0">
                <a:solidFill>
                  <a:schemeClr val="tx2">
                    <a:lumMod val="75000"/>
                  </a:schemeClr>
                </a:solidFill>
              </a:rPr>
              <a:t>Kehitysvaihe 2, vko 12-14</a:t>
            </a:r>
            <a:endParaRPr lang="fi-FI" sz="2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268980"/>
          </a:xfrm>
        </p:spPr>
        <p:txBody>
          <a:bodyPr>
            <a:normAutofit/>
          </a:bodyPr>
          <a:lstStyle/>
          <a:p>
            <a:r>
              <a:rPr lang="fi-FI" dirty="0" smtClean="0"/>
              <a:t>Aloitimme kaikki kehitysvaiheeseen 2 kuuluvat toimenpiteet</a:t>
            </a:r>
          </a:p>
          <a:p>
            <a:r>
              <a:rPr lang="fi-FI" dirty="0" smtClean="0"/>
              <a:t>Taustaohjelmisto ja tietokanta täydentyy uusien sivujen myötä </a:t>
            </a:r>
          </a:p>
          <a:p>
            <a:r>
              <a:rPr lang="fi-FI" dirty="0" smtClean="0"/>
              <a:t>Kategorian määrittelysivu lähes valmis</a:t>
            </a:r>
          </a:p>
          <a:p>
            <a:r>
              <a:rPr lang="fi-FI" dirty="0" smtClean="0"/>
              <a:t>Palauteanalyysisivu lähes valmis</a:t>
            </a:r>
          </a:p>
          <a:p>
            <a:r>
              <a:rPr lang="fi-FI" dirty="0" smtClean="0"/>
              <a:t>Analysointityypin valintasivu lähes valmis</a:t>
            </a:r>
          </a:p>
          <a:p>
            <a:r>
              <a:rPr lang="fi-FI" dirty="0" smtClean="0"/>
              <a:t>Hallintasivu lähes valmis</a:t>
            </a:r>
          </a:p>
          <a:p>
            <a:r>
              <a:rPr lang="fi-FI" dirty="0" smtClean="0"/>
              <a:t>Yhteenvetosivun ja raporttisivun toteutusta aloitettu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84564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 smtClean="0">
                <a:solidFill>
                  <a:schemeClr val="tx2">
                    <a:lumMod val="75000"/>
                  </a:schemeClr>
                </a:solidFill>
              </a:rPr>
              <a:t>Kehitysvaihe 3, vko 15-17</a:t>
            </a:r>
            <a:endParaRPr lang="fi-FI" sz="2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268980"/>
          </a:xfrm>
        </p:spPr>
        <p:txBody>
          <a:bodyPr>
            <a:normAutofit/>
          </a:bodyPr>
          <a:lstStyle/>
          <a:p>
            <a:r>
              <a:rPr lang="fi-FI" dirty="0" smtClean="0"/>
              <a:t>Kehitysvaiheen 2 keskeneräiset toimenpiteet valmiiksi </a:t>
            </a:r>
          </a:p>
          <a:p>
            <a:r>
              <a:rPr lang="fi-FI" dirty="0" smtClean="0"/>
              <a:t>Taustaohjelmisto</a:t>
            </a:r>
          </a:p>
          <a:p>
            <a:r>
              <a:rPr lang="fi-FI" dirty="0" smtClean="0"/>
              <a:t>Yhteenvetosivu</a:t>
            </a:r>
          </a:p>
          <a:p>
            <a:r>
              <a:rPr lang="fi-FI" dirty="0" smtClean="0"/>
              <a:t>Raporttisivu</a:t>
            </a:r>
          </a:p>
          <a:p>
            <a:r>
              <a:rPr lang="fi-FI" dirty="0" smtClean="0"/>
              <a:t>Järjestelmätestaus</a:t>
            </a:r>
          </a:p>
          <a:p>
            <a:r>
              <a:rPr lang="fi-FI" dirty="0" smtClean="0"/>
              <a:t>Käytettävyystestaus</a:t>
            </a:r>
          </a:p>
        </p:txBody>
      </p:sp>
    </p:spTree>
    <p:extLst>
      <p:ext uri="{BB962C8B-B14F-4D97-AF65-F5344CB8AC3E}">
        <p14:creationId xmlns:p14="http://schemas.microsoft.com/office/powerpoint/2010/main" val="2517666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300" dirty="0">
                <a:solidFill>
                  <a:schemeClr val="tx2">
                    <a:lumMod val="75000"/>
                  </a:schemeClr>
                </a:solidFill>
              </a:rPr>
              <a:t>Ajankäyttö tehtäväkokonaisuuksittain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0849878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634981"/>
              </p:ext>
            </p:extLst>
          </p:nvPr>
        </p:nvGraphicFramePr>
        <p:xfrm>
          <a:off x="2845229" y="2295144"/>
          <a:ext cx="6501542" cy="4264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Kaavi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690083"/>
              </p:ext>
            </p:extLst>
          </p:nvPr>
        </p:nvGraphicFramePr>
        <p:xfrm>
          <a:off x="2521418" y="2295144"/>
          <a:ext cx="7149163" cy="470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86533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Ajankäyttö Viikoittain, VIIKKO </a:t>
            </a:r>
            <a:r>
              <a:rPr lang="fi-FI" sz="2600" dirty="0" smtClean="0">
                <a:solidFill>
                  <a:schemeClr val="tx2">
                    <a:lumMod val="75000"/>
                  </a:schemeClr>
                </a:solidFill>
              </a:rPr>
              <a:t>14</a:t>
            </a:r>
            <a:endParaRPr lang="fi-FI" sz="26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Kaavi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432136"/>
              </p:ext>
            </p:extLst>
          </p:nvPr>
        </p:nvGraphicFramePr>
        <p:xfrm>
          <a:off x="2327108" y="2465051"/>
          <a:ext cx="7537783" cy="4328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4214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Jäsenten työtunnit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09100" y="2601884"/>
            <a:ext cx="69427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Projektiryhmän jäsenen viikoittainen tuntitavoite on 16 tuntia. 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9194170"/>
              </p:ext>
            </p:extLst>
          </p:nvPr>
        </p:nvGraphicFramePr>
        <p:xfrm>
          <a:off x="3093338" y="3120389"/>
          <a:ext cx="6005324" cy="35026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1600">
                  <a:extLst>
                    <a:ext uri="{9D8B030D-6E8A-4147-A177-3AD203B41FA5}">
                      <a16:colId xmlns:a16="http://schemas.microsoft.com/office/drawing/2014/main" val="2222121587"/>
                    </a:ext>
                  </a:extLst>
                </a:gridCol>
                <a:gridCol w="895531">
                  <a:extLst>
                    <a:ext uri="{9D8B030D-6E8A-4147-A177-3AD203B41FA5}">
                      <a16:colId xmlns:a16="http://schemas.microsoft.com/office/drawing/2014/main" val="291615045"/>
                    </a:ext>
                  </a:extLst>
                </a:gridCol>
                <a:gridCol w="895531">
                  <a:extLst>
                    <a:ext uri="{9D8B030D-6E8A-4147-A177-3AD203B41FA5}">
                      <a16:colId xmlns:a16="http://schemas.microsoft.com/office/drawing/2014/main" val="2286910239"/>
                    </a:ext>
                  </a:extLst>
                </a:gridCol>
                <a:gridCol w="895531">
                  <a:extLst>
                    <a:ext uri="{9D8B030D-6E8A-4147-A177-3AD203B41FA5}">
                      <a16:colId xmlns:a16="http://schemas.microsoft.com/office/drawing/2014/main" val="2698287578"/>
                    </a:ext>
                  </a:extLst>
                </a:gridCol>
                <a:gridCol w="895531">
                  <a:extLst>
                    <a:ext uri="{9D8B030D-6E8A-4147-A177-3AD203B41FA5}">
                      <a16:colId xmlns:a16="http://schemas.microsoft.com/office/drawing/2014/main" val="3551857691"/>
                    </a:ext>
                  </a:extLst>
                </a:gridCol>
                <a:gridCol w="1211600">
                  <a:extLst>
                    <a:ext uri="{9D8B030D-6E8A-4147-A177-3AD203B41FA5}">
                      <a16:colId xmlns:a16="http://schemas.microsoft.com/office/drawing/2014/main" val="888360902"/>
                    </a:ext>
                  </a:extLst>
                </a:gridCol>
              </a:tblGrid>
              <a:tr h="28627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Viikko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KL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PP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VN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TM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Kaikki yhteensä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648854"/>
                  </a:ext>
                </a:extLst>
              </a:tr>
              <a:tr h="30311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3:00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8:30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4:30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8:30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24:30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107470"/>
                  </a:ext>
                </a:extLst>
              </a:tr>
              <a:tr h="30311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6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14:15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10:15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14:00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54:45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844120"/>
                  </a:ext>
                </a:extLst>
              </a:tr>
              <a:tr h="28627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7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12:45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12:00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8:15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13:30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46:30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263673"/>
                  </a:ext>
                </a:extLst>
              </a:tr>
              <a:tr h="30311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8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18:15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10:00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15:30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13:15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57:00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545396"/>
                  </a:ext>
                </a:extLst>
              </a:tr>
              <a:tr h="28627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9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15:15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20:45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20:15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15:45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72:00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877349"/>
                  </a:ext>
                </a:extLst>
              </a:tr>
              <a:tr h="28627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13:30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12:45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16:00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5:15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47:30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831696"/>
                  </a:ext>
                </a:extLst>
              </a:tr>
              <a:tr h="28627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12:30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21:30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50:45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160790"/>
                  </a:ext>
                </a:extLst>
              </a:tr>
              <a:tr h="28627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15:00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16:25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28:15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76:10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490022"/>
                  </a:ext>
                </a:extLst>
              </a:tr>
              <a:tr h="28627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effectLst/>
                          <a:latin typeface="+mn-lt"/>
                        </a:rPr>
                        <a:t>13</a:t>
                      </a:r>
                      <a:endParaRPr lang="fi-FI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16:45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21:40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19:15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74:25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603726"/>
                  </a:ext>
                </a:extLst>
              </a:tr>
              <a:tr h="28627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effectLst/>
                          <a:latin typeface="+mn-lt"/>
                        </a:rPr>
                        <a:t>14</a:t>
                      </a:r>
                      <a:endParaRPr lang="fi-FI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16:30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24:25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19:45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20:10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80:50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302316"/>
                  </a:ext>
                </a:extLst>
              </a:tr>
              <a:tr h="30311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Kaikki yhteensä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139:45</a:t>
                      </a: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140:45</a:t>
                      </a: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161:00</a:t>
                      </a: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142:55</a:t>
                      </a: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584:25</a:t>
                      </a: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376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90522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645</TotalTime>
  <Words>244</Words>
  <Application>Microsoft Office PowerPoint</Application>
  <PresentationFormat>Laajakuva</PresentationFormat>
  <Paragraphs>126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Verdana</vt:lpstr>
      <vt:lpstr>Parcel</vt:lpstr>
      <vt:lpstr>TILAKATSAUS</vt:lpstr>
      <vt:lpstr>Tehdyt toimenpiteet</vt:lpstr>
      <vt:lpstr>Tulevat toimenpiteet</vt:lpstr>
      <vt:lpstr>Kehitysvaihe 2, vko 12-14</vt:lpstr>
      <vt:lpstr>Kehitysvaihe 3, vko 15-17</vt:lpstr>
      <vt:lpstr>Ajankäyttö tehtäväkokonaisuuksittain</vt:lpstr>
      <vt:lpstr>Ajankäyttö Viikoittain, VIIKKO 14</vt:lpstr>
      <vt:lpstr>Jäsenten työtunnit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TILAKATSAUS</dc:title>
  <dc:creator>Lappalainen, Karoliina</dc:creator>
  <cp:lastModifiedBy>Lappalainen, Karoliina</cp:lastModifiedBy>
  <cp:revision>85</cp:revision>
  <dcterms:created xsi:type="dcterms:W3CDTF">2019-02-18T07:58:32Z</dcterms:created>
  <dcterms:modified xsi:type="dcterms:W3CDTF">2019-04-08T11:34:23Z</dcterms:modified>
</cp:coreProperties>
</file>