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[ajankaytonseuranta.xls]VaiheetLyhyt!PivotTable1</c:name>
    <c:fmtId val="3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[ajankaytonseuranta.xls]VaiheetLyhyt!PivotTable1</c:name>
    <c:fmtId val="6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[ajankaytonseuranta.xls]VaiheetLyhyt!PivotTable1</c:name>
    <c:fmtId val="3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layout>
        <c:manualLayout>
          <c:xMode val="edge"/>
          <c:yMode val="edge"/>
          <c:x val="0.38683759371912291"/>
          <c:y val="1.4485133348768935E-2"/>
        </c:manualLayout>
      </c:layout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6CCA-4456-AD60-E37CE913B3A4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6CCA-4456-AD60-E37CE913B3A4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6CCA-4456-AD60-E37CE913B3A4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6CCA-4456-AD60-E37CE913B3A4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6CCA-4456-AD60-E37CE913B3A4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6CCA-4456-AD60-E37CE913B3A4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6CCA-4456-AD60-E37CE913B3A4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7-6CCA-4456-AD60-E37CE913B3A4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6CCA-4456-AD60-E37CE913B3A4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6CCA-4456-AD60-E37CE913B3A4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A-6CCA-4456-AD60-E37CE913B3A4}"/>
              </c:ext>
            </c:extLst>
          </c:dPt>
          <c:dLbls>
            <c:dLbl>
              <c:idx val="0"/>
              <c:layout>
                <c:manualLayout>
                  <c:x val="4.7739846267063353E-2"/>
                  <c:y val="-3.706528917230579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CCA-4456-AD60-E37CE913B3A4}"/>
                </c:ext>
              </c:extLst>
            </c:dLbl>
            <c:dLbl>
              <c:idx val="3"/>
              <c:layout>
                <c:manualLayout>
                  <c:x val="4.4967774736983344E-2"/>
                  <c:y val="8.10962166428479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CCA-4456-AD60-E37CE913B3A4}"/>
                </c:ext>
              </c:extLst>
            </c:dLbl>
            <c:dLbl>
              <c:idx val="4"/>
              <c:layout>
                <c:manualLayout>
                  <c:x val="1.8689419177834392E-2"/>
                  <c:y val="-1.168505442190060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CCA-4456-AD60-E37CE913B3A4}"/>
                </c:ext>
              </c:extLst>
            </c:dLbl>
            <c:dLbl>
              <c:idx val="5"/>
              <c:layout>
                <c:manualLayout>
                  <c:x val="2.7764294435985951E-2"/>
                  <c:y val="-4.5861985193228257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CCA-4456-AD60-E37CE913B3A4}"/>
                </c:ext>
              </c:extLst>
            </c:dLbl>
            <c:dLbl>
              <c:idx val="6"/>
              <c:layout>
                <c:manualLayout>
                  <c:x val="0.12831876355852417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CCA-4456-AD60-E37CE913B3A4}"/>
                </c:ext>
              </c:extLst>
            </c:dLbl>
            <c:dLbl>
              <c:idx val="7"/>
              <c:layout>
                <c:manualLayout>
                  <c:x val="-1.6862384491309525E-2"/>
                  <c:y val="4.039641361785035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CCA-4456-AD60-E37CE913B3A4}"/>
                </c:ext>
              </c:extLst>
            </c:dLbl>
            <c:dLbl>
              <c:idx val="8"/>
              <c:layout>
                <c:manualLayout>
                  <c:x val="-2.4405000911324689E-2"/>
                  <c:y val="4.265404140923233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CCA-4456-AD60-E37CE913B3A4}"/>
                </c:ext>
              </c:extLst>
            </c:dLbl>
            <c:dLbl>
              <c:idx val="9"/>
              <c:layout>
                <c:manualLayout>
                  <c:x val="-8.7686701648743953E-2"/>
                  <c:y val="3.203107802468403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CCA-4456-AD60-E37CE913B3A4}"/>
                </c:ext>
              </c:extLst>
            </c:dLbl>
            <c:dLbl>
              <c:idx val="10"/>
              <c:layout>
                <c:manualLayout>
                  <c:x val="7.1791828775111107E-3"/>
                  <c:y val="-2.323825991347698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6CCA-4456-AD60-E37CE913B3A4}"/>
                </c:ext>
              </c:extLst>
            </c:dLbl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VaiheetLyhyt!$A$5:$A$16</c:f>
              <c:strCache>
                <c:ptCount val="11"/>
                <c:pt idx="0">
                  <c:v>Esitutkimus</c:v>
                </c:pt>
                <c:pt idx="1">
                  <c:v>Järjestelmätestaus</c:v>
                </c:pt>
                <c:pt idx="2">
                  <c:v>Käytettävyystestaus</c:v>
                </c:pt>
                <c:pt idx="3">
                  <c:v>Käyttö ja ylläpito</c:v>
                </c:pt>
                <c:pt idx="4">
                  <c:v>Oheiskurssi</c:v>
                </c:pt>
                <c:pt idx="5">
                  <c:v>Palaverit</c:v>
                </c:pt>
                <c:pt idx="6">
                  <c:v>Projektin hallinta</c:v>
                </c:pt>
                <c:pt idx="7">
                  <c:v>Suunnittelu</c:v>
                </c:pt>
                <c:pt idx="8">
                  <c:v>Toteutus</c:v>
                </c:pt>
                <c:pt idx="9">
                  <c:v>Vaatimusmäärittely</c:v>
                </c:pt>
                <c:pt idx="10">
                  <c:v>Viimeistely</c:v>
                </c:pt>
              </c:strCache>
            </c:strRef>
          </c:cat>
          <c:val>
            <c:numRef>
              <c:f>VaiheetLyhyt!$B$5:$B$16</c:f>
              <c:numCache>
                <c:formatCode>[h]:mm</c:formatCode>
                <c:ptCount val="11"/>
                <c:pt idx="0">
                  <c:v>2.8854166666666665</c:v>
                </c:pt>
                <c:pt idx="1">
                  <c:v>0.59374999999999989</c:v>
                </c:pt>
                <c:pt idx="2">
                  <c:v>6.25E-2</c:v>
                </c:pt>
                <c:pt idx="3">
                  <c:v>3.1041666666666665</c:v>
                </c:pt>
                <c:pt idx="4">
                  <c:v>3.4027777777777772</c:v>
                </c:pt>
                <c:pt idx="5">
                  <c:v>3.4375000000000004</c:v>
                </c:pt>
                <c:pt idx="6">
                  <c:v>4.1562499999999982</c:v>
                </c:pt>
                <c:pt idx="7">
                  <c:v>1.541666666666667</c:v>
                </c:pt>
                <c:pt idx="8">
                  <c:v>10.072916666666666</c:v>
                </c:pt>
                <c:pt idx="9">
                  <c:v>1.4375000000000002</c:v>
                </c:pt>
                <c:pt idx="10">
                  <c:v>0.16666666666666666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CCA-4456-AD60-E37CE913B3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[ajankaytonseuranta.xls]Viikot!PivotTable1</c:name>
    <c:fmtId val="3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viikoittain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Viikot!$B$4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Viikot!$A$5:$A$16</c:f>
              <c:strCache>
                <c:ptCount val="11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</c:strCache>
            </c:strRef>
          </c:cat>
          <c:val>
            <c:numRef>
              <c:f>Viikot!$B$5:$B$16</c:f>
              <c:numCache>
                <c:formatCode>[h]:mm</c:formatCode>
                <c:ptCount val="11"/>
                <c:pt idx="0">
                  <c:v>1.0208333333333333</c:v>
                </c:pt>
                <c:pt idx="1">
                  <c:v>2.28125</c:v>
                </c:pt>
                <c:pt idx="2">
                  <c:v>1.9374999999999996</c:v>
                </c:pt>
                <c:pt idx="3">
                  <c:v>2.375</c:v>
                </c:pt>
                <c:pt idx="4">
                  <c:v>3</c:v>
                </c:pt>
                <c:pt idx="5">
                  <c:v>1.9791666666666661</c:v>
                </c:pt>
                <c:pt idx="6">
                  <c:v>2.114583333333333</c:v>
                </c:pt>
                <c:pt idx="7">
                  <c:v>3.1736111111111112</c:v>
                </c:pt>
                <c:pt idx="8">
                  <c:v>3.1006944444444446</c:v>
                </c:pt>
                <c:pt idx="9">
                  <c:v>3.368055555555554</c:v>
                </c:pt>
                <c:pt idx="10">
                  <c:v>3.1076388888888888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BA-4F34-A340-2BB5AD6E04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1379152"/>
        <c:axId val="1"/>
      </c:barChart>
      <c:catAx>
        <c:axId val="3613791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[h]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1379152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TILAKATSAUS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err="1">
                <a:solidFill>
                  <a:schemeClr val="bg2">
                    <a:lumMod val="75000"/>
                  </a:schemeClr>
                </a:solidFill>
              </a:rPr>
              <a:t>Moveo</a:t>
            </a:r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-projekti</a:t>
            </a:r>
          </a:p>
          <a:p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Vko 15</a:t>
            </a:r>
          </a:p>
          <a:p>
            <a:r>
              <a:rPr lang="fi-FI" dirty="0" smtClean="0">
                <a:solidFill>
                  <a:schemeClr val="bg2">
                    <a:lumMod val="75000"/>
                  </a:schemeClr>
                </a:solidFill>
              </a:rPr>
              <a:t>16.4.2019</a:t>
            </a:r>
            <a:endParaRPr lang="fi-FI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58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Tehdyt toimenpiteet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Taustaohjelmiston ja tietokannan toteutusta jatkettu </a:t>
            </a:r>
          </a:p>
          <a:p>
            <a:r>
              <a:rPr lang="fi-FI" dirty="0"/>
              <a:t>Yhteenvetosivun toteutusta jatkettu</a:t>
            </a:r>
          </a:p>
          <a:p>
            <a:r>
              <a:rPr lang="fi-FI" dirty="0"/>
              <a:t>Raporttisivua </a:t>
            </a:r>
            <a:r>
              <a:rPr lang="fi-FI" dirty="0" smtClean="0"/>
              <a:t>aloitettu</a:t>
            </a:r>
          </a:p>
          <a:p>
            <a:r>
              <a:rPr lang="fi-FI" dirty="0"/>
              <a:t>Palauteanalyysisivulle </a:t>
            </a:r>
            <a:r>
              <a:rPr lang="fi-FI" dirty="0" smtClean="0"/>
              <a:t>ajastin</a:t>
            </a:r>
            <a:endParaRPr lang="fi-FI" dirty="0"/>
          </a:p>
          <a:p>
            <a:r>
              <a:rPr lang="fi-FI" dirty="0"/>
              <a:t>Sovelluksen ulkoasua muokattu</a:t>
            </a:r>
          </a:p>
          <a:p>
            <a:r>
              <a:rPr lang="fi-FI" dirty="0"/>
              <a:t>Tuotantopalvelinyhteys asennettu</a:t>
            </a:r>
          </a:p>
          <a:p>
            <a:r>
              <a:rPr lang="fi-FI" dirty="0"/>
              <a:t>Järjestelmätestaussuunnitelma aloitettu</a:t>
            </a:r>
          </a:p>
        </p:txBody>
      </p:sp>
    </p:spTree>
    <p:extLst>
      <p:ext uri="{BB962C8B-B14F-4D97-AF65-F5344CB8AC3E}">
        <p14:creationId xmlns:p14="http://schemas.microsoft.com/office/powerpoint/2010/main" val="1976772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Tulevat toimenpiteet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268980"/>
          </a:xfrm>
        </p:spPr>
        <p:txBody>
          <a:bodyPr>
            <a:normAutofit/>
          </a:bodyPr>
          <a:lstStyle/>
          <a:p>
            <a:r>
              <a:rPr lang="fi-FI" dirty="0"/>
              <a:t>Koodaus</a:t>
            </a:r>
          </a:p>
          <a:p>
            <a:pPr lvl="1"/>
            <a:r>
              <a:rPr lang="fi-FI" dirty="0"/>
              <a:t>Taustaohjelmisto</a:t>
            </a:r>
          </a:p>
          <a:p>
            <a:pPr lvl="1"/>
            <a:r>
              <a:rPr lang="fi-FI" dirty="0"/>
              <a:t>Tietokanta</a:t>
            </a:r>
          </a:p>
          <a:p>
            <a:pPr lvl="1"/>
            <a:r>
              <a:rPr lang="fi-FI" dirty="0"/>
              <a:t>Palauteanalyysisivulle ajastin</a:t>
            </a:r>
          </a:p>
          <a:p>
            <a:pPr lvl="1"/>
            <a:r>
              <a:rPr lang="fi-FI" dirty="0"/>
              <a:t>Raporttisivu</a:t>
            </a:r>
          </a:p>
          <a:p>
            <a:pPr lvl="1"/>
            <a:r>
              <a:rPr lang="fi-FI" dirty="0"/>
              <a:t>Yhteenvetosivu</a:t>
            </a:r>
          </a:p>
          <a:p>
            <a:r>
              <a:rPr lang="fi-FI" dirty="0"/>
              <a:t>Käytettävyys- ja järjestelmätestauksen suunnitelmat</a:t>
            </a:r>
          </a:p>
        </p:txBody>
      </p:sp>
    </p:spTree>
    <p:extLst>
      <p:ext uri="{BB962C8B-B14F-4D97-AF65-F5344CB8AC3E}">
        <p14:creationId xmlns:p14="http://schemas.microsoft.com/office/powerpoint/2010/main" val="1012315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300" dirty="0">
                <a:solidFill>
                  <a:schemeClr val="tx2">
                    <a:lumMod val="75000"/>
                  </a:schemeClr>
                </a:solidFill>
              </a:rPr>
              <a:t>Ajankäyttö tehtäväkokonaisuuksittain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0849878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634981"/>
              </p:ext>
            </p:extLst>
          </p:nvPr>
        </p:nvGraphicFramePr>
        <p:xfrm>
          <a:off x="2845229" y="2295144"/>
          <a:ext cx="6501542" cy="4264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Kaavi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188255"/>
              </p:ext>
            </p:extLst>
          </p:nvPr>
        </p:nvGraphicFramePr>
        <p:xfrm>
          <a:off x="2447465" y="2295144"/>
          <a:ext cx="7297070" cy="4383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86533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Ajankäyttö Viikoittain, VIIKKO 15</a:t>
            </a:r>
          </a:p>
        </p:txBody>
      </p:sp>
      <p:graphicFrame>
        <p:nvGraphicFramePr>
          <p:cNvPr id="5" name="Kaavi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598292"/>
              </p:ext>
            </p:extLst>
          </p:nvPr>
        </p:nvGraphicFramePr>
        <p:xfrm>
          <a:off x="2640290" y="2401043"/>
          <a:ext cx="6911419" cy="4191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4214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Jäsenten työtunnit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31136" y="2223759"/>
            <a:ext cx="69427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Projektiryhmän jäsenen viikoittainen tuntitavoite on 16 tuntia. 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2050023"/>
              </p:ext>
            </p:extLst>
          </p:nvPr>
        </p:nvGraphicFramePr>
        <p:xfrm>
          <a:off x="3093338" y="2601883"/>
          <a:ext cx="6005324" cy="37889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1600">
                  <a:extLst>
                    <a:ext uri="{9D8B030D-6E8A-4147-A177-3AD203B41FA5}">
                      <a16:colId xmlns:a16="http://schemas.microsoft.com/office/drawing/2014/main" val="2222121587"/>
                    </a:ext>
                  </a:extLst>
                </a:gridCol>
                <a:gridCol w="895531">
                  <a:extLst>
                    <a:ext uri="{9D8B030D-6E8A-4147-A177-3AD203B41FA5}">
                      <a16:colId xmlns:a16="http://schemas.microsoft.com/office/drawing/2014/main" val="291615045"/>
                    </a:ext>
                  </a:extLst>
                </a:gridCol>
                <a:gridCol w="895531">
                  <a:extLst>
                    <a:ext uri="{9D8B030D-6E8A-4147-A177-3AD203B41FA5}">
                      <a16:colId xmlns:a16="http://schemas.microsoft.com/office/drawing/2014/main" val="2286910239"/>
                    </a:ext>
                  </a:extLst>
                </a:gridCol>
                <a:gridCol w="895531">
                  <a:extLst>
                    <a:ext uri="{9D8B030D-6E8A-4147-A177-3AD203B41FA5}">
                      <a16:colId xmlns:a16="http://schemas.microsoft.com/office/drawing/2014/main" val="2698287578"/>
                    </a:ext>
                  </a:extLst>
                </a:gridCol>
                <a:gridCol w="895531">
                  <a:extLst>
                    <a:ext uri="{9D8B030D-6E8A-4147-A177-3AD203B41FA5}">
                      <a16:colId xmlns:a16="http://schemas.microsoft.com/office/drawing/2014/main" val="3551857691"/>
                    </a:ext>
                  </a:extLst>
                </a:gridCol>
                <a:gridCol w="1211600">
                  <a:extLst>
                    <a:ext uri="{9D8B030D-6E8A-4147-A177-3AD203B41FA5}">
                      <a16:colId xmlns:a16="http://schemas.microsoft.com/office/drawing/2014/main" val="888360902"/>
                    </a:ext>
                  </a:extLst>
                </a:gridCol>
              </a:tblGrid>
              <a:tr h="28627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Viikko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KL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PP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VN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TM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Kaikki yhteensä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648854"/>
                  </a:ext>
                </a:extLst>
              </a:tr>
              <a:tr h="30311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3:00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8:30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4:30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8:30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24:30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107470"/>
                  </a:ext>
                </a:extLst>
              </a:tr>
              <a:tr h="30311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6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14:15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10:15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14:00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54:45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844120"/>
                  </a:ext>
                </a:extLst>
              </a:tr>
              <a:tr h="28627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7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12:45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12:00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8:15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13:30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46:30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263673"/>
                  </a:ext>
                </a:extLst>
              </a:tr>
              <a:tr h="30311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8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18:15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10:00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15:30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13:15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57:00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545396"/>
                  </a:ext>
                </a:extLst>
              </a:tr>
              <a:tr h="28627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9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15:15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20:45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20:15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15:45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72:00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877349"/>
                  </a:ext>
                </a:extLst>
              </a:tr>
              <a:tr h="28627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13:30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12:45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16:00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5:15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47:30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831696"/>
                  </a:ext>
                </a:extLst>
              </a:tr>
              <a:tr h="28627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12:30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21:30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50:45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160790"/>
                  </a:ext>
                </a:extLst>
              </a:tr>
              <a:tr h="28627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15:00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16:25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28:15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76:10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490022"/>
                  </a:ext>
                </a:extLst>
              </a:tr>
              <a:tr h="28627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21:40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19:15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74:25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603726"/>
                  </a:ext>
                </a:extLst>
              </a:tr>
              <a:tr h="28627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16:30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24:25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19:45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20:10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80:50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302316"/>
                  </a:ext>
                </a:extLst>
              </a:tr>
              <a:tr h="28627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15:00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19:45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17:00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22:50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74:35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387562"/>
                  </a:ext>
                </a:extLst>
              </a:tr>
              <a:tr h="30311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Kaikki yhteensä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154:45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160:30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178:00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165:45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659:00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376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90522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672</TotalTime>
  <Words>190</Words>
  <Application>Microsoft Office PowerPoint</Application>
  <PresentationFormat>Laajakuva</PresentationFormat>
  <Paragraphs>117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Verdana</vt:lpstr>
      <vt:lpstr>Parcel</vt:lpstr>
      <vt:lpstr>TILAKATSAUS</vt:lpstr>
      <vt:lpstr>Tehdyt toimenpiteet</vt:lpstr>
      <vt:lpstr>Tulevat toimenpiteet</vt:lpstr>
      <vt:lpstr>Ajankäyttö tehtäväkokonaisuuksittain</vt:lpstr>
      <vt:lpstr>Ajankäyttö Viikoittain, VIIKKO 15</vt:lpstr>
      <vt:lpstr>Jäsenten työtunnit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TILAKATSAUS</dc:title>
  <dc:creator>Lappalainen, Karoliina</dc:creator>
  <cp:lastModifiedBy>Lappalainen, Karoliina</cp:lastModifiedBy>
  <cp:revision>97</cp:revision>
  <dcterms:created xsi:type="dcterms:W3CDTF">2019-02-18T07:58:32Z</dcterms:created>
  <dcterms:modified xsi:type="dcterms:W3CDTF">2019-04-15T09:13:32Z</dcterms:modified>
</cp:coreProperties>
</file>