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</a:t>
            </a:r>
            <a:r>
              <a:rPr lang="fi-FI" dirty="0" smtClean="0"/>
              <a:t>tehtäväkokonaisuuksittain</a:t>
            </a:r>
            <a:endParaRPr lang="fi-FI" dirty="0"/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42B8-4259-A49D-CB114FEF7DD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42B8-4259-A49D-CB114FEF7DD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42B8-4259-A49D-CB114FEF7DD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42B8-4259-A49D-CB114FEF7DD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42B8-4259-A49D-CB114FEF7DD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42B8-4259-A49D-CB114FEF7DD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42B8-4259-A49D-CB114FEF7DD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42B8-4259-A49D-CB114FEF7DD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42B8-4259-A49D-CB114FEF7DD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42B8-4259-A49D-CB114FEF7DD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42B8-4259-A49D-CB114FEF7DDE}"/>
              </c:ext>
            </c:extLst>
          </c:dPt>
          <c:dLbls>
            <c:dLbl>
              <c:idx val="0"/>
              <c:layout>
                <c:manualLayout>
                  <c:x val="5.5417917575166765E-2"/>
                  <c:y val="-1.04708991675436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2B8-4259-A49D-CB114FEF7DDE}"/>
                </c:ext>
              </c:extLst>
            </c:dLbl>
            <c:dLbl>
              <c:idx val="1"/>
              <c:layout>
                <c:manualLayout>
                  <c:x val="5.8688235525020102E-2"/>
                  <c:y val="9.660821655332363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B8-4259-A49D-CB114FEF7DDE}"/>
                </c:ext>
              </c:extLst>
            </c:dLbl>
            <c:dLbl>
              <c:idx val="2"/>
              <c:layout>
                <c:manualLayout>
                  <c:x val="5.5390807301587394E-2"/>
                  <c:y val="6.33887965170366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B8-4259-A49D-CB114FEF7DDE}"/>
                </c:ext>
              </c:extLst>
            </c:dLbl>
            <c:dLbl>
              <c:idx val="3"/>
              <c:layout>
                <c:manualLayout>
                  <c:x val="2.2580033904785763E-2"/>
                  <c:y val="6.525308449034472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B8-4259-A49D-CB114FEF7DDE}"/>
                </c:ext>
              </c:extLst>
            </c:dLbl>
            <c:dLbl>
              <c:idx val="4"/>
              <c:layout>
                <c:manualLayout>
                  <c:x val="1.5334460292344764E-2"/>
                  <c:y val="-1.769247201256175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B8-4259-A49D-CB114FEF7DDE}"/>
                </c:ext>
              </c:extLst>
            </c:dLbl>
            <c:dLbl>
              <c:idx val="5"/>
              <c:layout>
                <c:manualLayout>
                  <c:x val="3.3266564871354695E-2"/>
                  <c:y val="-4.725290324012509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B8-4259-A49D-CB114FEF7DDE}"/>
                </c:ext>
              </c:extLst>
            </c:dLbl>
            <c:dLbl>
              <c:idx val="6"/>
              <c:layout>
                <c:manualLayout>
                  <c:x val="0.1664634337477158"/>
                  <c:y val="-1.71510332187264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2B8-4259-A49D-CB114FEF7DDE}"/>
                </c:ext>
              </c:extLst>
            </c:dLbl>
            <c:dLbl>
              <c:idx val="7"/>
              <c:layout>
                <c:manualLayout>
                  <c:x val="-1.3812825588031719E-3"/>
                  <c:y val="1.385269535722121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2B8-4259-A49D-CB114FEF7DDE}"/>
                </c:ext>
              </c:extLst>
            </c:dLbl>
            <c:dLbl>
              <c:idx val="8"/>
              <c:layout>
                <c:manualLayout>
                  <c:x val="-8.4420262331432704E-3"/>
                  <c:y val="-2.212246781421482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2B8-4259-A49D-CB114FEF7DDE}"/>
                </c:ext>
              </c:extLst>
            </c:dLbl>
            <c:dLbl>
              <c:idx val="9"/>
              <c:layout>
                <c:manualLayout>
                  <c:x val="-6.6971553698250821E-2"/>
                  <c:y val="-1.26313370532783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2B8-4259-A49D-CB114FEF7DDE}"/>
                </c:ext>
              </c:extLst>
            </c:dLbl>
            <c:dLbl>
              <c:idx val="10"/>
              <c:layout>
                <c:manualLayout>
                  <c:x val="7.6160595047913171E-2"/>
                  <c:y val="-3.84386865647349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2B8-4259-A49D-CB114FEF7DDE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VaiheetLyhyt!$A$5:$A$16</c:f>
              <c:strCache>
                <c:ptCount val="11"/>
                <c:pt idx="0">
                  <c:v>Esitutkimus</c:v>
                </c:pt>
                <c:pt idx="1">
                  <c:v>Järjestelmätestaus</c:v>
                </c:pt>
                <c:pt idx="2">
                  <c:v>Käytettävyystestaus</c:v>
                </c:pt>
                <c:pt idx="3">
                  <c:v>Käyttö ja ylläpito</c:v>
                </c:pt>
                <c:pt idx="4">
                  <c:v>Oheiskurssi</c:v>
                </c:pt>
                <c:pt idx="5">
                  <c:v>Palaverit</c:v>
                </c:pt>
                <c:pt idx="6">
                  <c:v>Projektin hallinta</c:v>
                </c:pt>
                <c:pt idx="7">
                  <c:v>Suunnittelu</c:v>
                </c:pt>
                <c:pt idx="8">
                  <c:v>Toteutus</c:v>
                </c:pt>
                <c:pt idx="9">
                  <c:v>Vaatimusmäärittely</c:v>
                </c:pt>
                <c:pt idx="10">
                  <c:v>Viimeistely</c:v>
                </c:pt>
              </c:strCache>
            </c:strRef>
          </c:cat>
          <c:val>
            <c:numRef>
              <c:f>VaiheetLyhyt!$B$5:$B$16</c:f>
              <c:numCache>
                <c:formatCode>[h]:mm</c:formatCode>
                <c:ptCount val="11"/>
                <c:pt idx="0">
                  <c:v>2.8854166666666665</c:v>
                </c:pt>
                <c:pt idx="1">
                  <c:v>0.72916666666666663</c:v>
                </c:pt>
                <c:pt idx="2">
                  <c:v>0.14583333333333331</c:v>
                </c:pt>
                <c:pt idx="3">
                  <c:v>3.1041666666666665</c:v>
                </c:pt>
                <c:pt idx="4">
                  <c:v>4.5277777777777768</c:v>
                </c:pt>
                <c:pt idx="5">
                  <c:v>3.8020833333333339</c:v>
                </c:pt>
                <c:pt idx="6">
                  <c:v>4.9097222222222197</c:v>
                </c:pt>
                <c:pt idx="7">
                  <c:v>1.541666666666667</c:v>
                </c:pt>
                <c:pt idx="8">
                  <c:v>11.1875</c:v>
                </c:pt>
                <c:pt idx="9">
                  <c:v>1.5625000000000002</c:v>
                </c:pt>
                <c:pt idx="10">
                  <c:v>0.29166666666666663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2B8-4259-A49D-CB114FEF7D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Viikot!$A$5:$A$17</c:f>
              <c:strCach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strCache>
            </c:strRef>
          </c:cat>
          <c:val>
            <c:numRef>
              <c:f>Viikot!$B$5:$B$17</c:f>
              <c:numCache>
                <c:formatCode>[h]:mm</c:formatCode>
                <c:ptCount val="12"/>
                <c:pt idx="0">
                  <c:v>1.0208333333333333</c:v>
                </c:pt>
                <c:pt idx="1">
                  <c:v>2.28125</c:v>
                </c:pt>
                <c:pt idx="2">
                  <c:v>1.9374999999999996</c:v>
                </c:pt>
                <c:pt idx="3">
                  <c:v>2.375</c:v>
                </c:pt>
                <c:pt idx="4">
                  <c:v>3</c:v>
                </c:pt>
                <c:pt idx="5">
                  <c:v>1.9791666666666661</c:v>
                </c:pt>
                <c:pt idx="6">
                  <c:v>2.114583333333333</c:v>
                </c:pt>
                <c:pt idx="7">
                  <c:v>3.1736111111111112</c:v>
                </c:pt>
                <c:pt idx="8">
                  <c:v>3.1006944444444446</c:v>
                </c:pt>
                <c:pt idx="9">
                  <c:v>3.3680555555555562</c:v>
                </c:pt>
                <c:pt idx="10">
                  <c:v>3.1076388888888888</c:v>
                </c:pt>
                <c:pt idx="11">
                  <c:v>2.6805555555555558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0-48C7-9419-442FA537F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4521704"/>
        <c:axId val="1"/>
      </c:barChart>
      <c:catAx>
        <c:axId val="354521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layout/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54521704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16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23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.4.2019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Taustaohjelmiston ja tietokannan toteutusta jatkettu </a:t>
            </a:r>
          </a:p>
          <a:p>
            <a:r>
              <a:rPr lang="fi-FI" dirty="0"/>
              <a:t>Yhteenvetosivun toteutusta jatkettu</a:t>
            </a:r>
          </a:p>
          <a:p>
            <a:r>
              <a:rPr lang="fi-FI" dirty="0" smtClean="0"/>
              <a:t>Raporttisivun toteutusta jatkettu</a:t>
            </a:r>
            <a:endParaRPr lang="fi-FI" dirty="0" smtClean="0"/>
          </a:p>
          <a:p>
            <a:r>
              <a:rPr lang="fi-FI" dirty="0" smtClean="0"/>
              <a:t>Sovelluksen </a:t>
            </a:r>
            <a:r>
              <a:rPr lang="fi-FI" dirty="0"/>
              <a:t>ulkoasua muokattu</a:t>
            </a:r>
          </a:p>
          <a:p>
            <a:r>
              <a:rPr lang="fi-FI" dirty="0" smtClean="0"/>
              <a:t>Järjestelmätestaussuunnitelmaa muokattu</a:t>
            </a:r>
          </a:p>
          <a:p>
            <a:r>
              <a:rPr lang="fi-FI" dirty="0" smtClean="0"/>
              <a:t>Käytettävyystestaussuunnitelmaa aloitettu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Koodaus</a:t>
            </a:r>
          </a:p>
          <a:p>
            <a:pPr lvl="1"/>
            <a:r>
              <a:rPr lang="fi-FI" dirty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Raporttisivu</a:t>
            </a:r>
            <a:endParaRPr lang="fi-FI" dirty="0"/>
          </a:p>
          <a:p>
            <a:pPr lvl="1"/>
            <a:r>
              <a:rPr lang="fi-FI" dirty="0"/>
              <a:t>Yhteenvetosivu</a:t>
            </a:r>
          </a:p>
          <a:p>
            <a:r>
              <a:rPr lang="fi-FI" dirty="0"/>
              <a:t>Käytettävyys- ja järjestelmätestauksen </a:t>
            </a:r>
            <a:r>
              <a:rPr lang="fi-FI" dirty="0" smtClean="0"/>
              <a:t>suunnitelmat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Kaavi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069280"/>
              </p:ext>
            </p:extLst>
          </p:nvPr>
        </p:nvGraphicFramePr>
        <p:xfrm>
          <a:off x="2554907" y="2376296"/>
          <a:ext cx="7082186" cy="4325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Kaavi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093507"/>
              </p:ext>
            </p:extLst>
          </p:nvPr>
        </p:nvGraphicFramePr>
        <p:xfrm>
          <a:off x="2388219" y="2153412"/>
          <a:ext cx="7415562" cy="457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31136" y="2223759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07548"/>
              </p:ext>
            </p:extLst>
          </p:nvPr>
        </p:nvGraphicFramePr>
        <p:xfrm>
          <a:off x="3093338" y="2601883"/>
          <a:ext cx="6005324" cy="4075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60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1160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8627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3:00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8:30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24:30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14:15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14:00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18:15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10:00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13:15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57:00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15:15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72:00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16:00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47:30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12:30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50:45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28:15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76:10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21:40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19:15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74:25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effectLst/>
                          <a:latin typeface="+mj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24:25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19:45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20:10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j-lt"/>
                        </a:rPr>
                        <a:t>80:50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30231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15:00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19:45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22:50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74:35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387562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16:45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16:25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15:45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15:25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64:20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097404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171:30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176:55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193:45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181:10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j-lt"/>
                        </a:rPr>
                        <a:t>732:20</a:t>
                      </a:r>
                      <a:endParaRPr lang="fi-FI" sz="1000" b="0" i="0" u="none" strike="noStrike" dirty="0">
                        <a:effectLst/>
                        <a:latin typeface="+mj-lt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749</TotalTime>
  <Words>203</Words>
  <Application>Microsoft Office PowerPoint</Application>
  <PresentationFormat>Laajakuva</PresentationFormat>
  <Paragraphs>123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Ajankäyttö tehtäväkokonaisuuksittain</vt:lpstr>
      <vt:lpstr>Ajankäyttö Viikoittain, VIIKKO 16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104</cp:revision>
  <dcterms:created xsi:type="dcterms:W3CDTF">2019-02-18T07:58:32Z</dcterms:created>
  <dcterms:modified xsi:type="dcterms:W3CDTF">2019-04-23T10:27:44Z</dcterms:modified>
</cp:coreProperties>
</file>