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9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 dirty="0"/>
              <a:t>Ajankäyttö tehtäväkokonaisuuksittain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BCEA-4E0E-94F3-977A952701D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CEA-4E0E-94F3-977A952701D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BCEA-4E0E-94F3-977A952701D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BCEA-4E0E-94F3-977A952701D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BCEA-4E0E-94F3-977A952701D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BCEA-4E0E-94F3-977A952701D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BCEA-4E0E-94F3-977A952701D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BCEA-4E0E-94F3-977A952701D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BCEA-4E0E-94F3-977A952701D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BCEA-4E0E-94F3-977A952701D2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BCEA-4E0E-94F3-977A952701D2}"/>
              </c:ext>
            </c:extLst>
          </c:dPt>
          <c:dLbls>
            <c:dLbl>
              <c:idx val="0"/>
              <c:layout>
                <c:manualLayout>
                  <c:x val="2.1318343931377663E-2"/>
                  <c:y val="-3.551960854933086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EA-4E0E-94F3-977A952701D2}"/>
                </c:ext>
              </c:extLst>
            </c:dLbl>
            <c:dLbl>
              <c:idx val="1"/>
              <c:layout>
                <c:manualLayout>
                  <c:x val="0.12214763572534505"/>
                  <c:y val="-2.056673908928418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EA-4E0E-94F3-977A952701D2}"/>
                </c:ext>
              </c:extLst>
            </c:dLbl>
            <c:dLbl>
              <c:idx val="2"/>
              <c:layout>
                <c:manualLayout>
                  <c:x val="7.8631615497983892E-2"/>
                  <c:y val="1.895963541884786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EA-4E0E-94F3-977A952701D2}"/>
                </c:ext>
              </c:extLst>
            </c:dLbl>
            <c:dLbl>
              <c:idx val="3"/>
              <c:layout>
                <c:manualLayout>
                  <c:x val="1.9486520094885617E-2"/>
                  <c:y val="4.549160830140763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EA-4E0E-94F3-977A952701D2}"/>
                </c:ext>
              </c:extLst>
            </c:dLbl>
            <c:dLbl>
              <c:idx val="4"/>
              <c:layout>
                <c:manualLayout>
                  <c:x val="1.2180441536882022E-2"/>
                  <c:y val="1.33790595334017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EA-4E0E-94F3-977A952701D2}"/>
                </c:ext>
              </c:extLst>
            </c:dLbl>
            <c:dLbl>
              <c:idx val="5"/>
              <c:layout>
                <c:manualLayout>
                  <c:x val="5.1902214411684341E-2"/>
                  <c:y val="-1.991970972880884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EA-4E0E-94F3-977A952701D2}"/>
                </c:ext>
              </c:extLst>
            </c:dLbl>
            <c:dLbl>
              <c:idx val="6"/>
              <c:layout>
                <c:manualLayout>
                  <c:x val="0.12016244297341369"/>
                  <c:y val="-1.087700327828209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EA-4E0E-94F3-977A952701D2}"/>
                </c:ext>
              </c:extLst>
            </c:dLbl>
            <c:dLbl>
              <c:idx val="7"/>
              <c:layout>
                <c:manualLayout>
                  <c:x val="-5.3499942041945071E-3"/>
                  <c:y val="1.543552404771516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EA-4E0E-94F3-977A952701D2}"/>
                </c:ext>
              </c:extLst>
            </c:dLbl>
            <c:dLbl>
              <c:idx val="8"/>
              <c:layout>
                <c:manualLayout>
                  <c:x val="-3.1059307649635277E-2"/>
                  <c:y val="-8.1383311081665577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EA-4E0E-94F3-977A952701D2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VaiheetLyhyt!$A$5:$A$16</c:f>
              <c:strCache>
                <c:ptCount val="11"/>
                <c:pt idx="0">
                  <c:v>Esitutkimus</c:v>
                </c:pt>
                <c:pt idx="1">
                  <c:v>Järjestelmätestaus</c:v>
                </c:pt>
                <c:pt idx="2">
                  <c:v>Käytettävyystestaus</c:v>
                </c:pt>
                <c:pt idx="3">
                  <c:v>Käyttö ja ylläpito</c:v>
                </c:pt>
                <c:pt idx="4">
                  <c:v>Oheiskurssi</c:v>
                </c:pt>
                <c:pt idx="5">
                  <c:v>Palaverit</c:v>
                </c:pt>
                <c:pt idx="6">
                  <c:v>Projektin hallinta</c:v>
                </c:pt>
                <c:pt idx="7">
                  <c:v>Suunnittelu</c:v>
                </c:pt>
                <c:pt idx="8">
                  <c:v>Toteutus</c:v>
                </c:pt>
                <c:pt idx="9">
                  <c:v>Vaatimusmäärittely</c:v>
                </c:pt>
                <c:pt idx="10">
                  <c:v>Viimeistely</c:v>
                </c:pt>
              </c:strCache>
            </c:strRef>
          </c:cat>
          <c:val>
            <c:numRef>
              <c:f>VaiheetLyhyt!$B$5:$B$16</c:f>
              <c:numCache>
                <c:formatCode>[h]\:mm</c:formatCode>
                <c:ptCount val="11"/>
                <c:pt idx="0">
                  <c:v>2.8854166666666665</c:v>
                </c:pt>
                <c:pt idx="1">
                  <c:v>0.80208333333333326</c:v>
                </c:pt>
                <c:pt idx="2">
                  <c:v>0.24999999999999997</c:v>
                </c:pt>
                <c:pt idx="3">
                  <c:v>3.1041666666666665</c:v>
                </c:pt>
                <c:pt idx="4">
                  <c:v>4.5277777777777768</c:v>
                </c:pt>
                <c:pt idx="5">
                  <c:v>4.0104166666666679</c:v>
                </c:pt>
                <c:pt idx="6">
                  <c:v>5.5034722222222188</c:v>
                </c:pt>
                <c:pt idx="7">
                  <c:v>1.5625000000000002</c:v>
                </c:pt>
                <c:pt idx="8">
                  <c:v>13.354166666666668</c:v>
                </c:pt>
                <c:pt idx="9">
                  <c:v>1.8125000000000002</c:v>
                </c:pt>
                <c:pt idx="10">
                  <c:v>0.33333333333333326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CEA-4E0E-94F3-977A95270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Viikot!$A$5:$A$18</c:f>
              <c:strCache>
                <c:ptCount val="13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</c:strCache>
            </c:strRef>
          </c:cat>
          <c:val>
            <c:numRef>
              <c:f>Viikot!$B$5:$B$18</c:f>
              <c:numCache>
                <c:formatCode>[h]\:mm</c:formatCode>
                <c:ptCount val="13"/>
                <c:pt idx="0">
                  <c:v>1.0208333333333333</c:v>
                </c:pt>
                <c:pt idx="1">
                  <c:v>2.28125</c:v>
                </c:pt>
                <c:pt idx="2">
                  <c:v>1.9374999999999996</c:v>
                </c:pt>
                <c:pt idx="3">
                  <c:v>2.375</c:v>
                </c:pt>
                <c:pt idx="4">
                  <c:v>3</c:v>
                </c:pt>
                <c:pt idx="5">
                  <c:v>1.9791666666666661</c:v>
                </c:pt>
                <c:pt idx="6">
                  <c:v>2.114583333333333</c:v>
                </c:pt>
                <c:pt idx="7">
                  <c:v>3.1736111111111112</c:v>
                </c:pt>
                <c:pt idx="8">
                  <c:v>3.1006944444444446</c:v>
                </c:pt>
                <c:pt idx="9">
                  <c:v>3.3680555555555562</c:v>
                </c:pt>
                <c:pt idx="10">
                  <c:v>3.1076388888888893</c:v>
                </c:pt>
                <c:pt idx="11">
                  <c:v>2.6805555555555554</c:v>
                </c:pt>
                <c:pt idx="12">
                  <c:v>3.4791666666666679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93-48A9-A61D-E1BED650F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1612520"/>
        <c:axId val="1"/>
      </c:barChart>
      <c:catAx>
        <c:axId val="511612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\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511612520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17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29.4.2019</a:t>
            </a: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Taustaohjelmiston ja tietokannan toteutusta jatkettu </a:t>
            </a:r>
          </a:p>
          <a:p>
            <a:r>
              <a:rPr lang="fi-FI" dirty="0"/>
              <a:t>Yhteenvetosivun toteutusta jatkettu</a:t>
            </a:r>
          </a:p>
          <a:p>
            <a:r>
              <a:rPr lang="fi-FI" dirty="0"/>
              <a:t>Raporttisivun toteutusta jatkettu</a:t>
            </a:r>
          </a:p>
          <a:p>
            <a:r>
              <a:rPr lang="fi-FI" dirty="0"/>
              <a:t>Yhteenveto- ja raporttisivun PNG-kuvan ja CSV-tiedoston tallennusominaisuutta jatkettu</a:t>
            </a:r>
          </a:p>
          <a:p>
            <a:r>
              <a:rPr lang="fi-FI" dirty="0"/>
              <a:t>Vaatimuslistaa muokattu</a:t>
            </a:r>
          </a:p>
          <a:p>
            <a:r>
              <a:rPr lang="fi-FI" dirty="0"/>
              <a:t>2.väliesittelyn materiaali tehty</a:t>
            </a:r>
          </a:p>
          <a:p>
            <a:r>
              <a:rPr lang="fi-FI" dirty="0"/>
              <a:t>Järjestelmätestaussuunnitelmaa muokattu</a:t>
            </a:r>
          </a:p>
          <a:p>
            <a:r>
              <a:rPr lang="fi-FI" dirty="0"/>
              <a:t>Käytettävyystestaussuunnitelmaa aloitettu</a:t>
            </a:r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/>
              <a:t>Koodaus</a:t>
            </a:r>
          </a:p>
          <a:p>
            <a:pPr lvl="1"/>
            <a:r>
              <a:rPr lang="fi-FI" dirty="0"/>
              <a:t>Taustaohjelmisto</a:t>
            </a:r>
          </a:p>
          <a:p>
            <a:pPr lvl="1"/>
            <a:r>
              <a:rPr lang="fi-FI" dirty="0"/>
              <a:t>Tietokanta</a:t>
            </a:r>
          </a:p>
          <a:p>
            <a:pPr lvl="1"/>
            <a:r>
              <a:rPr lang="fi-FI" dirty="0"/>
              <a:t>Raporttisivu</a:t>
            </a:r>
          </a:p>
          <a:p>
            <a:pPr lvl="1"/>
            <a:r>
              <a:rPr lang="fi-FI" dirty="0"/>
              <a:t>Yhteenvetosivu</a:t>
            </a:r>
          </a:p>
          <a:p>
            <a:pPr lvl="1"/>
            <a:r>
              <a:rPr lang="fi-FI" dirty="0"/>
              <a:t>Sovelluksen toiminnallisuuden ja ulkoasun viimeistely</a:t>
            </a:r>
          </a:p>
          <a:p>
            <a:r>
              <a:rPr lang="fi-FI" dirty="0"/>
              <a:t>Käytettävyys- ja järjestelmätestaus</a:t>
            </a:r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Kehitysvaihe 3, VKO 15-17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/>
              <a:t>Aloitimme kaikki kehitysvaiheeseen 3 kuuluvat toimenpiteet</a:t>
            </a:r>
          </a:p>
          <a:p>
            <a:r>
              <a:rPr lang="fi-FI" dirty="0"/>
              <a:t>Taustaohjelmisto täydentyy niin kauan kun sovellusta kehitetään</a:t>
            </a:r>
          </a:p>
          <a:p>
            <a:r>
              <a:rPr lang="fi-FI" dirty="0"/>
              <a:t>Yhteenvetosivun toiminnallisuus lähes valmis</a:t>
            </a:r>
          </a:p>
          <a:p>
            <a:r>
              <a:rPr lang="fi-FI" dirty="0"/>
              <a:t>Raporttisivun toiminnallisuus lähes valmis</a:t>
            </a:r>
          </a:p>
          <a:p>
            <a:r>
              <a:rPr lang="fi-FI" dirty="0"/>
              <a:t>Hallintasivun toiminnallisuus valmis</a:t>
            </a:r>
          </a:p>
          <a:p>
            <a:r>
              <a:rPr lang="fi-FI" dirty="0"/>
              <a:t>Järjestelmätestauksen suunnitelma laadittu ja testaus suoritetaan 6.5.2019</a:t>
            </a:r>
          </a:p>
          <a:p>
            <a:r>
              <a:rPr lang="fi-FI" dirty="0"/>
              <a:t>Käytettävyystestauksen suunnitelma laadittu ja testaus suoritetaan 7.5.2019</a:t>
            </a:r>
          </a:p>
          <a:p>
            <a:r>
              <a:rPr lang="fi-FI" dirty="0"/>
              <a:t>2.katselmointi suoritettu</a:t>
            </a:r>
          </a:p>
        </p:txBody>
      </p:sp>
    </p:spTree>
    <p:extLst>
      <p:ext uri="{BB962C8B-B14F-4D97-AF65-F5344CB8AC3E}">
        <p14:creationId xmlns:p14="http://schemas.microsoft.com/office/powerpoint/2010/main" val="9266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Viimeistelyvaihe, vko 18-22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478024"/>
            <a:ext cx="7729728" cy="395935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Kehitysvaiheen 3 keskeneräiset toimenpiteet valmiiksi</a:t>
            </a:r>
          </a:p>
          <a:p>
            <a:r>
              <a:rPr lang="fi-FI" dirty="0"/>
              <a:t>Mahdolliset korjaukset</a:t>
            </a:r>
          </a:p>
          <a:p>
            <a:r>
              <a:rPr lang="fi-FI" dirty="0"/>
              <a:t>Loppuesittely 13.5.2019</a:t>
            </a:r>
          </a:p>
          <a:p>
            <a:r>
              <a:rPr lang="fi-FI" dirty="0"/>
              <a:t>Sovellusraportti</a:t>
            </a:r>
          </a:p>
          <a:p>
            <a:r>
              <a:rPr lang="fi-FI" dirty="0"/>
              <a:t>Projektiraportti</a:t>
            </a:r>
          </a:p>
          <a:p>
            <a:r>
              <a:rPr lang="fi-FI" dirty="0"/>
              <a:t>Vaatimusmäärittely</a:t>
            </a:r>
          </a:p>
          <a:p>
            <a:r>
              <a:rPr lang="fi-FI" dirty="0"/>
              <a:t>Käyttöohjeet</a:t>
            </a:r>
          </a:p>
          <a:p>
            <a:r>
              <a:rPr lang="fi-FI" dirty="0"/>
              <a:t>Kehitys- ja tuotantoympäristön asennusohjeet</a:t>
            </a:r>
          </a:p>
          <a:p>
            <a:r>
              <a:rPr lang="fi-FI" dirty="0"/>
              <a:t>Käyttöönotto</a:t>
            </a:r>
          </a:p>
          <a:p>
            <a:r>
              <a:rPr lang="fi-FI" dirty="0"/>
              <a:t>Tulosten luovutus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333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300" dirty="0">
                <a:solidFill>
                  <a:schemeClr val="tx2">
                    <a:lumMod val="75000"/>
                  </a:schemeClr>
                </a:solidFill>
              </a:rPr>
              <a:t>Ajankäyttö tehtäväkokonaisuuksittain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Kaavio 9">
            <a:extLst>
              <a:ext uri="{FF2B5EF4-FFF2-40B4-BE49-F238E27FC236}">
                <a16:creationId xmlns:a16="http://schemas.microsoft.com/office/drawing/2014/main" id="{59A44C90-240A-48E1-8880-36D0F34AB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977838"/>
              </p:ext>
            </p:extLst>
          </p:nvPr>
        </p:nvGraphicFramePr>
        <p:xfrm>
          <a:off x="2230437" y="2153412"/>
          <a:ext cx="7729728" cy="4775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17</a:t>
            </a:r>
          </a:p>
        </p:txBody>
      </p:sp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51B63345-75AD-4020-8960-6EC44A4D3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353927"/>
              </p:ext>
            </p:extLst>
          </p:nvPr>
        </p:nvGraphicFramePr>
        <p:xfrm>
          <a:off x="2428558" y="2153412"/>
          <a:ext cx="7334883" cy="4513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1136" y="2223759"/>
            <a:ext cx="694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Projektiryhmän jäsenen viikoittainen tuntitavoite on 16 tuntia.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702148"/>
              </p:ext>
            </p:extLst>
          </p:nvPr>
        </p:nvGraphicFramePr>
        <p:xfrm>
          <a:off x="3093338" y="2601884"/>
          <a:ext cx="5851880" cy="4063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0642">
                  <a:extLst>
                    <a:ext uri="{9D8B030D-6E8A-4147-A177-3AD203B41FA5}">
                      <a16:colId xmlns:a16="http://schemas.microsoft.com/office/drawing/2014/main" val="2222121587"/>
                    </a:ext>
                  </a:extLst>
                </a:gridCol>
                <a:gridCol w="872649">
                  <a:extLst>
                    <a:ext uri="{9D8B030D-6E8A-4147-A177-3AD203B41FA5}">
                      <a16:colId xmlns:a16="http://schemas.microsoft.com/office/drawing/2014/main" val="291615045"/>
                    </a:ext>
                  </a:extLst>
                </a:gridCol>
                <a:gridCol w="872649">
                  <a:extLst>
                    <a:ext uri="{9D8B030D-6E8A-4147-A177-3AD203B41FA5}">
                      <a16:colId xmlns:a16="http://schemas.microsoft.com/office/drawing/2014/main" val="2286910239"/>
                    </a:ext>
                  </a:extLst>
                </a:gridCol>
                <a:gridCol w="872649">
                  <a:extLst>
                    <a:ext uri="{9D8B030D-6E8A-4147-A177-3AD203B41FA5}">
                      <a16:colId xmlns:a16="http://schemas.microsoft.com/office/drawing/2014/main" val="2698287578"/>
                    </a:ext>
                  </a:extLst>
                </a:gridCol>
                <a:gridCol w="872649">
                  <a:extLst>
                    <a:ext uri="{9D8B030D-6E8A-4147-A177-3AD203B41FA5}">
                      <a16:colId xmlns:a16="http://schemas.microsoft.com/office/drawing/2014/main" val="3551857691"/>
                    </a:ext>
                  </a:extLst>
                </a:gridCol>
                <a:gridCol w="1180642">
                  <a:extLst>
                    <a:ext uri="{9D8B030D-6E8A-4147-A177-3AD203B41FA5}">
                      <a16:colId xmlns:a16="http://schemas.microsoft.com/office/drawing/2014/main" val="888360902"/>
                    </a:ext>
                  </a:extLst>
                </a:gridCol>
              </a:tblGrid>
              <a:tr h="26674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8854"/>
                  </a:ext>
                </a:extLst>
              </a:tr>
              <a:tr h="2824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3:00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24:30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7470"/>
                  </a:ext>
                </a:extLst>
              </a:tr>
              <a:tr h="2824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14:15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14:00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54:45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44120"/>
                  </a:ext>
                </a:extLst>
              </a:tr>
              <a:tr h="26674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63673"/>
                  </a:ext>
                </a:extLst>
              </a:tr>
              <a:tr h="2824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10:00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57:00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396"/>
                  </a:ext>
                </a:extLst>
              </a:tr>
              <a:tr h="26674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9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72:00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77349"/>
                  </a:ext>
                </a:extLst>
              </a:tr>
              <a:tr h="26674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47:30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31696"/>
                  </a:ext>
                </a:extLst>
              </a:tr>
              <a:tr h="26674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12:30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50:45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160790"/>
                  </a:ext>
                </a:extLst>
              </a:tr>
              <a:tr h="26674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76:10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90022"/>
                  </a:ext>
                </a:extLst>
              </a:tr>
              <a:tr h="26674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21:40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74:25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03726"/>
                  </a:ext>
                </a:extLst>
              </a:tr>
              <a:tr h="26674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24:25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80:50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302316"/>
                  </a:ext>
                </a:extLst>
              </a:tr>
              <a:tr h="26674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17:00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22:50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74:35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387562"/>
                  </a:ext>
                </a:extLst>
              </a:tr>
              <a:tr h="26674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64:20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097404"/>
                  </a:ext>
                </a:extLst>
              </a:tr>
              <a:tr h="26674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259939"/>
                  </a:ext>
                </a:extLst>
              </a:tr>
              <a:tr h="28243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188:00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206:40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211:45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200:25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806:50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793</TotalTime>
  <Words>286</Words>
  <Application>Microsoft Office PowerPoint</Application>
  <PresentationFormat>Laajakuva</PresentationFormat>
  <Paragraphs>150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Kehitysvaihe 3, VKO 15-17</vt:lpstr>
      <vt:lpstr>Viimeistelyvaihe, vko 18-22</vt:lpstr>
      <vt:lpstr>Ajankäyttö tehtäväkokonaisuuksittain</vt:lpstr>
      <vt:lpstr>Ajankäyttö Viikoittain, VIIKKO 17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115</cp:revision>
  <dcterms:created xsi:type="dcterms:W3CDTF">2019-02-18T07:58:32Z</dcterms:created>
  <dcterms:modified xsi:type="dcterms:W3CDTF">2019-04-30T05:15:14Z</dcterms:modified>
</cp:coreProperties>
</file>