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6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6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 dirty="0"/>
              <a:t>Ajankäyttö </a:t>
            </a:r>
            <a:r>
              <a:rPr lang="fi-FI" dirty="0" smtClean="0"/>
              <a:t>tehtäväkokonaisuuksittain</a:t>
            </a:r>
            <a:endParaRPr lang="fi-FI" dirty="0"/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05EF-43EC-B0D1-C2D952EFE34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05EF-43EC-B0D1-C2D952EFE341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05EF-43EC-B0D1-C2D952EFE341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05EF-43EC-B0D1-C2D952EFE341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05EF-43EC-B0D1-C2D952EFE341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05EF-43EC-B0D1-C2D952EFE341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05EF-43EC-B0D1-C2D952EFE341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05EF-43EC-B0D1-C2D952EFE341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05EF-43EC-B0D1-C2D952EFE341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05EF-43EC-B0D1-C2D952EFE341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05EF-43EC-B0D1-C2D952EFE341}"/>
              </c:ext>
            </c:extLst>
          </c:dPt>
          <c:dLbls>
            <c:dLbl>
              <c:idx val="3"/>
              <c:layout>
                <c:manualLayout>
                  <c:x val="2.4860248632284056E-2"/>
                  <c:y val="4.572259220124111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EF-43EC-B0D1-C2D952EFE341}"/>
                </c:ext>
              </c:extLst>
            </c:dLbl>
            <c:dLbl>
              <c:idx val="4"/>
              <c:layout>
                <c:manualLayout>
                  <c:x val="3.4654070495060925E-2"/>
                  <c:y val="1.377898801790954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5EF-43EC-B0D1-C2D952EFE341}"/>
                </c:ext>
              </c:extLst>
            </c:dLbl>
            <c:dLbl>
              <c:idx val="5"/>
              <c:layout>
                <c:manualLayout>
                  <c:x val="2.6295875688847233E-2"/>
                  <c:y val="-2.409944148553674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5EF-43EC-B0D1-C2D952EFE341}"/>
                </c:ext>
              </c:extLst>
            </c:dLbl>
            <c:dLbl>
              <c:idx val="6"/>
              <c:layout>
                <c:manualLayout>
                  <c:x val="3.8018442440620047E-2"/>
                  <c:y val="-3.688786565225194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5EF-43EC-B0D1-C2D952EFE341}"/>
                </c:ext>
              </c:extLst>
            </c:dLbl>
            <c:dLbl>
              <c:idx val="7"/>
              <c:layout>
                <c:manualLayout>
                  <c:x val="-2.9966956393027384E-2"/>
                  <c:y val="-2.744910196722019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5EF-43EC-B0D1-C2D952EFE341}"/>
                </c:ext>
              </c:extLst>
            </c:dLbl>
            <c:dLbl>
              <c:idx val="8"/>
              <c:layout>
                <c:manualLayout>
                  <c:x val="-2.0612547146250323E-2"/>
                  <c:y val="-3.098489431727282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5EF-43EC-B0D1-C2D952EFE341}"/>
                </c:ext>
              </c:extLst>
            </c:dLbl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VaiheetLyhyt!$A$5:$A$16</c:f>
              <c:strCache>
                <c:ptCount val="11"/>
                <c:pt idx="0">
                  <c:v>Esitutkimus</c:v>
                </c:pt>
                <c:pt idx="1">
                  <c:v>Järjestelmätestaus</c:v>
                </c:pt>
                <c:pt idx="2">
                  <c:v>Käytettävyystestaus</c:v>
                </c:pt>
                <c:pt idx="3">
                  <c:v>Käyttö ja ylläpito</c:v>
                </c:pt>
                <c:pt idx="4">
                  <c:v>Oheiskurssi</c:v>
                </c:pt>
                <c:pt idx="5">
                  <c:v>Palaverit</c:v>
                </c:pt>
                <c:pt idx="6">
                  <c:v>Projektin hallinta</c:v>
                </c:pt>
                <c:pt idx="7">
                  <c:v>Suunnittelu</c:v>
                </c:pt>
                <c:pt idx="8">
                  <c:v>Toteutus</c:v>
                </c:pt>
                <c:pt idx="9">
                  <c:v>Vaatimusmäärittely</c:v>
                </c:pt>
                <c:pt idx="10">
                  <c:v>Viimeistely</c:v>
                </c:pt>
              </c:strCache>
            </c:strRef>
          </c:cat>
          <c:val>
            <c:numRef>
              <c:f>VaiheetLyhyt!$B$5:$B$16</c:f>
              <c:numCache>
                <c:formatCode>[h]:mm</c:formatCode>
                <c:ptCount val="11"/>
                <c:pt idx="0">
                  <c:v>2.8854166666666665</c:v>
                </c:pt>
                <c:pt idx="1">
                  <c:v>1.28125</c:v>
                </c:pt>
                <c:pt idx="2">
                  <c:v>0.73958333333333326</c:v>
                </c:pt>
                <c:pt idx="3">
                  <c:v>3.1041666666666665</c:v>
                </c:pt>
                <c:pt idx="4">
                  <c:v>4.8923611111111098</c:v>
                </c:pt>
                <c:pt idx="5">
                  <c:v>4.1875000000000009</c:v>
                </c:pt>
                <c:pt idx="6">
                  <c:v>6.6180555555555527</c:v>
                </c:pt>
                <c:pt idx="7">
                  <c:v>1.5625000000000002</c:v>
                </c:pt>
                <c:pt idx="8">
                  <c:v>17.027777777777775</c:v>
                </c:pt>
                <c:pt idx="9">
                  <c:v>1.8958333333333335</c:v>
                </c:pt>
                <c:pt idx="10">
                  <c:v>0.78125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5EF-43EC-B0D1-C2D952EFE3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[ajankaytonseuranta.xls]Viikot!PivotTable1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Viikot!$A$5:$A$20</c:f>
              <c:strCache>
                <c:ptCount val="15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</c:strCache>
            </c:strRef>
          </c:cat>
          <c:val>
            <c:numRef>
              <c:f>Viikot!$B$5:$B$20</c:f>
              <c:numCache>
                <c:formatCode>[h]:mm</c:formatCode>
                <c:ptCount val="15"/>
                <c:pt idx="0">
                  <c:v>1.0208333333333333</c:v>
                </c:pt>
                <c:pt idx="1">
                  <c:v>2.28125</c:v>
                </c:pt>
                <c:pt idx="2">
                  <c:v>1.9374999999999996</c:v>
                </c:pt>
                <c:pt idx="3">
                  <c:v>2.375</c:v>
                </c:pt>
                <c:pt idx="4">
                  <c:v>3</c:v>
                </c:pt>
                <c:pt idx="5">
                  <c:v>1.9791666666666661</c:v>
                </c:pt>
                <c:pt idx="6">
                  <c:v>2.114583333333333</c:v>
                </c:pt>
                <c:pt idx="7">
                  <c:v>3.1736111111111112</c:v>
                </c:pt>
                <c:pt idx="8">
                  <c:v>3.1006944444444446</c:v>
                </c:pt>
                <c:pt idx="9">
                  <c:v>3.3680555555555562</c:v>
                </c:pt>
                <c:pt idx="10">
                  <c:v>3.1076388888888893</c:v>
                </c:pt>
                <c:pt idx="11">
                  <c:v>2.6805555555555554</c:v>
                </c:pt>
                <c:pt idx="12">
                  <c:v>3.479166666666667</c:v>
                </c:pt>
                <c:pt idx="13">
                  <c:v>3.1493055555555554</c:v>
                </c:pt>
                <c:pt idx="14">
                  <c:v>3.3159722222222228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FD-4A6A-90CA-17E7EDDE3F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9635224"/>
        <c:axId val="1"/>
      </c:barChart>
      <c:catAx>
        <c:axId val="359635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59635224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TILAKATSAUS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>
                <a:solidFill>
                  <a:schemeClr val="bg2">
                    <a:lumMod val="75000"/>
                  </a:schemeClr>
                </a:solidFill>
              </a:rPr>
              <a:t>Moveo</a:t>
            </a:r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-projekti</a:t>
            </a:r>
          </a:p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Vko </a:t>
            </a:r>
            <a:r>
              <a:rPr lang="fi-FI" dirty="0" smtClean="0">
                <a:solidFill>
                  <a:schemeClr val="bg2">
                    <a:lumMod val="75000"/>
                  </a:schemeClr>
                </a:solidFill>
              </a:rPr>
              <a:t>19</a:t>
            </a:r>
            <a:endParaRPr lang="fi-FI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fi-FI" dirty="0" smtClean="0">
                <a:solidFill>
                  <a:schemeClr val="bg2">
                    <a:lumMod val="75000"/>
                  </a:schemeClr>
                </a:solidFill>
              </a:rPr>
              <a:t>13.5.2019</a:t>
            </a:r>
            <a:endParaRPr lang="fi-FI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8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Tehdyt toimenpiteet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Sovelluksen </a:t>
            </a:r>
            <a:r>
              <a:rPr lang="fi-FI" dirty="0"/>
              <a:t>toiminnallisuuden ja ulkoasun </a:t>
            </a:r>
            <a:r>
              <a:rPr lang="fi-FI" dirty="0" smtClean="0"/>
              <a:t>viimeistelyä</a:t>
            </a:r>
            <a:endParaRPr lang="fi-FI" dirty="0"/>
          </a:p>
          <a:p>
            <a:r>
              <a:rPr lang="fi-FI" dirty="0" smtClean="0"/>
              <a:t>Käytettävyystestaus suoritettu 7.5.2019</a:t>
            </a:r>
          </a:p>
          <a:p>
            <a:r>
              <a:rPr lang="fi-FI" dirty="0" smtClean="0"/>
              <a:t>Järjestelmätestaus suoritettu 9.5.2019</a:t>
            </a:r>
          </a:p>
          <a:p>
            <a:r>
              <a:rPr lang="fi-FI" dirty="0" smtClean="0"/>
              <a:t>Projektiraporttia kirjoitettu</a:t>
            </a:r>
          </a:p>
          <a:p>
            <a:r>
              <a:rPr lang="fi-FI" dirty="0" smtClean="0"/>
              <a:t>Vaatimusmäärittelyä kirjoitettu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6772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Tulevat toimenpiteet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268980"/>
          </a:xfrm>
        </p:spPr>
        <p:txBody>
          <a:bodyPr>
            <a:normAutofit/>
          </a:bodyPr>
          <a:lstStyle/>
          <a:p>
            <a:r>
              <a:rPr lang="fi-FI" dirty="0"/>
              <a:t>Koodaus</a:t>
            </a:r>
          </a:p>
          <a:p>
            <a:pPr lvl="1"/>
            <a:r>
              <a:rPr lang="fi-FI" dirty="0"/>
              <a:t>Sovelluksen toiminnallisuuden ja ulkoasun </a:t>
            </a:r>
            <a:r>
              <a:rPr lang="fi-FI" dirty="0" smtClean="0"/>
              <a:t>viimeistely</a:t>
            </a:r>
          </a:p>
          <a:p>
            <a:r>
              <a:rPr lang="fi-FI" dirty="0" smtClean="0"/>
              <a:t>Loppuesittely 13.5.2019</a:t>
            </a:r>
            <a:endParaRPr lang="fi-FI" dirty="0"/>
          </a:p>
          <a:p>
            <a:r>
              <a:rPr lang="fi-FI" dirty="0" smtClean="0"/>
              <a:t>Projektiraportin </a:t>
            </a:r>
            <a:r>
              <a:rPr lang="fi-FI" dirty="0"/>
              <a:t>kirjoitus </a:t>
            </a:r>
            <a:r>
              <a:rPr lang="fi-FI" dirty="0" smtClean="0"/>
              <a:t>jatkuu</a:t>
            </a:r>
          </a:p>
          <a:p>
            <a:r>
              <a:rPr lang="fi-FI" dirty="0" smtClean="0"/>
              <a:t>Vaatimusmäärittelyn kirjoitus jatkuu</a:t>
            </a:r>
          </a:p>
          <a:p>
            <a:r>
              <a:rPr lang="fi-FI" dirty="0" smtClean="0"/>
              <a:t>Sovellusraportti</a:t>
            </a:r>
          </a:p>
          <a:p>
            <a:r>
              <a:rPr lang="fi-FI" dirty="0" smtClean="0"/>
              <a:t>Kehitys- ja tuotantoympäristön asennusohjeet</a:t>
            </a:r>
          </a:p>
          <a:p>
            <a:r>
              <a:rPr lang="fi-FI" dirty="0" smtClean="0"/>
              <a:t>Käyttöohjeet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231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300" dirty="0">
                <a:solidFill>
                  <a:schemeClr val="tx2">
                    <a:lumMod val="75000"/>
                  </a:schemeClr>
                </a:solidFill>
              </a:rPr>
              <a:t>Ajankäyttö tehtäväkokonaisuuksittain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849878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634981"/>
              </p:ext>
            </p:extLst>
          </p:nvPr>
        </p:nvGraphicFramePr>
        <p:xfrm>
          <a:off x="2845229" y="2295144"/>
          <a:ext cx="6501542" cy="4264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Kaavi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726289"/>
              </p:ext>
            </p:extLst>
          </p:nvPr>
        </p:nvGraphicFramePr>
        <p:xfrm>
          <a:off x="2488343" y="2324262"/>
          <a:ext cx="7215314" cy="4206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86533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Ajankäyttö Viikoittain, VIIKKO </a:t>
            </a:r>
            <a:r>
              <a:rPr lang="fi-FI" sz="2600" dirty="0" smtClean="0">
                <a:solidFill>
                  <a:schemeClr val="tx2">
                    <a:lumMod val="75000"/>
                  </a:schemeClr>
                </a:solidFill>
              </a:rPr>
              <a:t>19</a:t>
            </a:r>
            <a:endParaRPr lang="fi-FI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Kaavi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148384"/>
              </p:ext>
            </p:extLst>
          </p:nvPr>
        </p:nvGraphicFramePr>
        <p:xfrm>
          <a:off x="2424605" y="2153412"/>
          <a:ext cx="7342790" cy="465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4214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Jäsenten työtunnit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31136" y="2223759"/>
            <a:ext cx="6942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Projektiryhmän jäsenen viikoittainen tuntitavoite on 16 tuntia. 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432578"/>
              </p:ext>
            </p:extLst>
          </p:nvPr>
        </p:nvGraphicFramePr>
        <p:xfrm>
          <a:off x="3055742" y="2531536"/>
          <a:ext cx="6080516" cy="41738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6770">
                  <a:extLst>
                    <a:ext uri="{9D8B030D-6E8A-4147-A177-3AD203B41FA5}">
                      <a16:colId xmlns:a16="http://schemas.microsoft.com/office/drawing/2014/main" val="2222121587"/>
                    </a:ext>
                  </a:extLst>
                </a:gridCol>
                <a:gridCol w="906744">
                  <a:extLst>
                    <a:ext uri="{9D8B030D-6E8A-4147-A177-3AD203B41FA5}">
                      <a16:colId xmlns:a16="http://schemas.microsoft.com/office/drawing/2014/main" val="291615045"/>
                    </a:ext>
                  </a:extLst>
                </a:gridCol>
                <a:gridCol w="906744">
                  <a:extLst>
                    <a:ext uri="{9D8B030D-6E8A-4147-A177-3AD203B41FA5}">
                      <a16:colId xmlns:a16="http://schemas.microsoft.com/office/drawing/2014/main" val="2286910239"/>
                    </a:ext>
                  </a:extLst>
                </a:gridCol>
                <a:gridCol w="906744">
                  <a:extLst>
                    <a:ext uri="{9D8B030D-6E8A-4147-A177-3AD203B41FA5}">
                      <a16:colId xmlns:a16="http://schemas.microsoft.com/office/drawing/2014/main" val="2698287578"/>
                    </a:ext>
                  </a:extLst>
                </a:gridCol>
                <a:gridCol w="906744">
                  <a:extLst>
                    <a:ext uri="{9D8B030D-6E8A-4147-A177-3AD203B41FA5}">
                      <a16:colId xmlns:a16="http://schemas.microsoft.com/office/drawing/2014/main" val="3551857691"/>
                    </a:ext>
                  </a:extLst>
                </a:gridCol>
                <a:gridCol w="1226770">
                  <a:extLst>
                    <a:ext uri="{9D8B030D-6E8A-4147-A177-3AD203B41FA5}">
                      <a16:colId xmlns:a16="http://schemas.microsoft.com/office/drawing/2014/main" val="888360902"/>
                    </a:ext>
                  </a:extLst>
                </a:gridCol>
              </a:tblGrid>
              <a:tr h="24216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Viikko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KL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PP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VN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TM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Kaikki 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648854"/>
                  </a:ext>
                </a:extLst>
              </a:tr>
              <a:tr h="25641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3:00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8:30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4:30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8:30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24:30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07470"/>
                  </a:ext>
                </a:extLst>
              </a:tr>
              <a:tr h="25641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6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14:15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10:15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14:00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54:45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844120"/>
                  </a:ext>
                </a:extLst>
              </a:tr>
              <a:tr h="24216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7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12:45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12:00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8:15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13:30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46:30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63673"/>
                  </a:ext>
                </a:extLst>
              </a:tr>
              <a:tr h="25641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8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18:15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10:00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15:30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13:15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57:00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545396"/>
                  </a:ext>
                </a:extLst>
              </a:tr>
              <a:tr h="24216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9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15:15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20:45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20:15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15:45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72:00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877349"/>
                  </a:ext>
                </a:extLst>
              </a:tr>
              <a:tr h="24216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13:30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12:45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47:30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831696"/>
                  </a:ext>
                </a:extLst>
              </a:tr>
              <a:tr h="24216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12:30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21:30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50:45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160790"/>
                  </a:ext>
                </a:extLst>
              </a:tr>
              <a:tr h="24216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15:00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16:25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28:15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76:10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490022"/>
                  </a:ext>
                </a:extLst>
              </a:tr>
              <a:tr h="24216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21:40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19:15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74:25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603726"/>
                  </a:ext>
                </a:extLst>
              </a:tr>
              <a:tr h="24216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16:30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24:25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19:45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20:10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80:50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302316"/>
                  </a:ext>
                </a:extLst>
              </a:tr>
              <a:tr h="24216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15:00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19:45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17:00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22:50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74:35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387562"/>
                  </a:ext>
                </a:extLst>
              </a:tr>
              <a:tr h="24216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16:25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15:45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15:25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64:20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097404"/>
                  </a:ext>
                </a:extLst>
              </a:tr>
              <a:tr h="24216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29:45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18:00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19:15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83:30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259939"/>
                  </a:ext>
                </a:extLst>
              </a:tr>
              <a:tr h="24216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13:00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27:15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19:05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75:35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598091"/>
                  </a:ext>
                </a:extLst>
              </a:tr>
              <a:tr h="24216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19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18:45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22:35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20:40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17:35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79:35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625487"/>
                  </a:ext>
                </a:extLst>
              </a:tr>
              <a:tr h="256412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Kaikki 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223:00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242:15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259:40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237:05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962:00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376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90522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1074</TotalTime>
  <Words>174</Words>
  <Application>Microsoft Office PowerPoint</Application>
  <PresentationFormat>Laajakuva</PresentationFormat>
  <Paragraphs>131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Verdana</vt:lpstr>
      <vt:lpstr>Parcel</vt:lpstr>
      <vt:lpstr>TILAKATSAUS</vt:lpstr>
      <vt:lpstr>Tehdyt toimenpiteet</vt:lpstr>
      <vt:lpstr>Tulevat toimenpiteet</vt:lpstr>
      <vt:lpstr>Ajankäyttö tehtäväkokonaisuuksittain</vt:lpstr>
      <vt:lpstr>Ajankäyttö Viikoittain, VIIKKO 19</vt:lpstr>
      <vt:lpstr>Jäsenten työtunnit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Lappalainen, Karoliina</dc:creator>
  <cp:lastModifiedBy>Lappalainen, Karoliina</cp:lastModifiedBy>
  <cp:revision>125</cp:revision>
  <dcterms:created xsi:type="dcterms:W3CDTF">2019-02-18T07:58:32Z</dcterms:created>
  <dcterms:modified xsi:type="dcterms:W3CDTF">2019-05-13T09:00:35Z</dcterms:modified>
</cp:coreProperties>
</file>