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6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 dirty="0"/>
              <a:t>Ajankäyttö </a:t>
            </a:r>
            <a:r>
              <a:rPr lang="fi-FI" dirty="0" smtClean="0"/>
              <a:t>tehtäväkokonaisuuksittain</a:t>
            </a:r>
            <a:endParaRPr lang="fi-FI" dirty="0"/>
          </a:p>
        </c:rich>
      </c:tx>
      <c:layout/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FFC729"/>
          </a:solidFill>
          <a:ln w="12700">
            <a:solidFill>
              <a:sysClr val="windowText" lastClr="000000"/>
            </a:solidFill>
            <a:prstDash val="solid"/>
          </a:ln>
        </c:spPr>
      </c:pivotFmt>
      <c:pivotFmt>
        <c:idx val="3"/>
        <c:spPr>
          <a:solidFill>
            <a:schemeClr val="accent4">
              <a:lumMod val="40000"/>
              <a:lumOff val="60000"/>
            </a:schemeClr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FF66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FF6D6D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ADEEFD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FF3333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8"/>
        <c:spPr>
          <a:solidFill>
            <a:srgbClr val="E7E6E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ED7D31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5B9BD5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chemeClr val="accent6">
              <a:lumMod val="60000"/>
              <a:lumOff val="40000"/>
            </a:schemeClr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rgbClr val="FFC729"/>
          </a:solidFill>
          <a:ln w="12700">
            <a:solidFill>
              <a:sysClr val="windowText" lastClr="000000"/>
            </a:solidFill>
            <a:prstDash val="solid"/>
          </a:ln>
        </c:spPr>
      </c:pivotFmt>
      <c:pivotFmt>
        <c:idx val="15"/>
        <c:spPr>
          <a:solidFill>
            <a:schemeClr val="accent4">
              <a:lumMod val="40000"/>
              <a:lumOff val="60000"/>
            </a:schemeClr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6"/>
        <c:spPr>
          <a:solidFill>
            <a:srgbClr val="FF66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7"/>
        <c:spPr>
          <a:solidFill>
            <a:srgbClr val="FF6D6D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8"/>
        <c:spPr>
          <a:solidFill>
            <a:srgbClr val="ADEEFD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9"/>
        <c:spPr>
          <a:solidFill>
            <a:srgbClr val="FF3333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0"/>
        <c:spPr>
          <a:solidFill>
            <a:srgbClr val="E7E6E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1"/>
        <c:spPr>
          <a:solidFill>
            <a:srgbClr val="ED7D31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2"/>
        <c:spPr>
          <a:solidFill>
            <a:srgbClr val="5B9BD5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3"/>
        <c:spPr>
          <a:solidFill>
            <a:schemeClr val="accent6">
              <a:lumMod val="60000"/>
              <a:lumOff val="40000"/>
            </a:schemeClr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4"/>
        <c:spPr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rgbClr val="FFC729"/>
          </a:solidFill>
          <a:ln w="12700">
            <a:solidFill>
              <a:sysClr val="windowText" lastClr="000000"/>
            </a:solidFill>
            <a:prstDash val="solid"/>
          </a:ln>
        </c:spPr>
      </c:pivotFmt>
      <c:pivotFmt>
        <c:idx val="27"/>
        <c:spPr>
          <a:solidFill>
            <a:schemeClr val="accent4">
              <a:lumMod val="40000"/>
              <a:lumOff val="60000"/>
            </a:schemeClr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8"/>
        <c:spPr>
          <a:solidFill>
            <a:srgbClr val="FF66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9"/>
        <c:spPr>
          <a:solidFill>
            <a:srgbClr val="FF6D6D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0"/>
        <c:spPr>
          <a:solidFill>
            <a:srgbClr val="ADEEFD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1"/>
        <c:spPr>
          <a:solidFill>
            <a:srgbClr val="FF3333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2"/>
        <c:spPr>
          <a:solidFill>
            <a:srgbClr val="E7E6E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3"/>
        <c:spPr>
          <a:solidFill>
            <a:srgbClr val="ED7D31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4"/>
        <c:spPr>
          <a:solidFill>
            <a:srgbClr val="5B9BD5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5"/>
        <c:spPr>
          <a:solidFill>
            <a:schemeClr val="accent6">
              <a:lumMod val="60000"/>
              <a:lumOff val="40000"/>
            </a:schemeClr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6"/>
        <c:spPr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prstDash val="solid"/>
          </a:ln>
        </c:spPr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DFF-45CB-92A7-ED513175BA3F}"/>
              </c:ext>
            </c:extLst>
          </c:dPt>
          <c:dPt>
            <c:idx val="1"/>
            <c:bubble3D val="0"/>
            <c:spPr>
              <a:solidFill>
                <a:srgbClr val="FFC729"/>
              </a:solidFill>
              <a:ln w="12700">
                <a:solidFill>
                  <a:sysClr val="windowText" lastClr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8DFF-45CB-92A7-ED513175BA3F}"/>
              </c:ext>
            </c:extLst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8DFF-45CB-92A7-ED513175BA3F}"/>
              </c:ext>
            </c:extLst>
          </c:dPt>
          <c:dPt>
            <c:idx val="3"/>
            <c:bubble3D val="0"/>
            <c:spPr>
              <a:solidFill>
                <a:srgbClr val="FF66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8DFF-45CB-92A7-ED513175BA3F}"/>
              </c:ext>
            </c:extLst>
          </c:dPt>
          <c:dPt>
            <c:idx val="4"/>
            <c:bubble3D val="0"/>
            <c:spPr>
              <a:solidFill>
                <a:srgbClr val="FF6D6D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8DFF-45CB-92A7-ED513175BA3F}"/>
              </c:ext>
            </c:extLst>
          </c:dPt>
          <c:dPt>
            <c:idx val="5"/>
            <c:bubble3D val="0"/>
            <c:spPr>
              <a:solidFill>
                <a:srgbClr val="ADEEFD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8DFF-45CB-92A7-ED513175BA3F}"/>
              </c:ext>
            </c:extLst>
          </c:dPt>
          <c:dPt>
            <c:idx val="6"/>
            <c:bubble3D val="0"/>
            <c:spPr>
              <a:solidFill>
                <a:srgbClr val="FF3333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8DFF-45CB-92A7-ED513175BA3F}"/>
              </c:ext>
            </c:extLst>
          </c:dPt>
          <c:dPt>
            <c:idx val="7"/>
            <c:bubble3D val="0"/>
            <c:spPr>
              <a:solidFill>
                <a:srgbClr val="E7E6E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8DFF-45CB-92A7-ED513175BA3F}"/>
              </c:ext>
            </c:extLst>
          </c:dPt>
          <c:dPt>
            <c:idx val="8"/>
            <c:bubble3D val="0"/>
            <c:spPr>
              <a:solidFill>
                <a:srgbClr val="ED7D31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0-8DFF-45CB-92A7-ED513175BA3F}"/>
              </c:ext>
            </c:extLst>
          </c:dPt>
          <c:dPt>
            <c:idx val="9"/>
            <c:bubble3D val="0"/>
            <c:spPr>
              <a:solidFill>
                <a:srgbClr val="5B9BD5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2-8DFF-45CB-92A7-ED513175BA3F}"/>
              </c:ext>
            </c:extLst>
          </c:dPt>
          <c:dPt>
            <c:idx val="1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8DFF-45CB-92A7-ED513175BA3F}"/>
              </c:ext>
            </c:extLst>
          </c:dPt>
          <c:dPt>
            <c:idx val="11"/>
            <c:bubble3D val="0"/>
            <c:spPr>
              <a:solidFill>
                <a:schemeClr val="accent6">
                  <a:lumMod val="75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6-8DFF-45CB-92A7-ED513175BA3F}"/>
              </c:ext>
            </c:extLst>
          </c:dPt>
          <c:dLbls>
            <c:dLbl>
              <c:idx val="0"/>
              <c:layout>
                <c:manualLayout>
                  <c:x val="-3.1887847860542128E-2"/>
                  <c:y val="-2.297423370052133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DFF-45CB-92A7-ED513175BA3F}"/>
                </c:ext>
              </c:extLst>
            </c:dLbl>
            <c:dLbl>
              <c:idx val="1"/>
              <c:layout>
                <c:manualLayout>
                  <c:x val="9.6380818024605242E-2"/>
                  <c:y val="-2.385709604693213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DFF-45CB-92A7-ED513175BA3F}"/>
                </c:ext>
              </c:extLst>
            </c:dLbl>
            <c:dLbl>
              <c:idx val="4"/>
              <c:layout>
                <c:manualLayout>
                  <c:x val="1.5365557583146139E-2"/>
                  <c:y val="-1.4003873272785377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DFF-45CB-92A7-ED513175BA3F}"/>
                </c:ext>
              </c:extLst>
            </c:dLbl>
            <c:dLbl>
              <c:idx val="5"/>
              <c:layout>
                <c:manualLayout>
                  <c:x val="3.3301516625324892E-2"/>
                  <c:y val="-4.1027734505548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8DFF-45CB-92A7-ED513175BA3F}"/>
                </c:ext>
              </c:extLst>
            </c:dLbl>
            <c:dLbl>
              <c:idx val="6"/>
              <c:layout>
                <c:manualLayout>
                  <c:x val="6.062188676417575E-2"/>
                  <c:y val="-3.059493600608750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8DFF-45CB-92A7-ED513175BA3F}"/>
                </c:ext>
              </c:extLst>
            </c:dLbl>
            <c:dLbl>
              <c:idx val="7"/>
              <c:layout>
                <c:manualLayout>
                  <c:x val="-3.1363307994016189E-2"/>
                  <c:y val="1.806133879379884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8DFF-45CB-92A7-ED513175BA3F}"/>
                </c:ext>
              </c:extLst>
            </c:dLbl>
            <c:dLbl>
              <c:idx val="8"/>
              <c:layout>
                <c:manualLayout>
                  <c:x val="-1.6304577612060892E-2"/>
                  <c:y val="-5.061860237774098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8DFF-45CB-92A7-ED513175BA3F}"/>
                </c:ext>
              </c:extLst>
            </c:dLbl>
            <c:dLbl>
              <c:idx val="11"/>
              <c:layout>
                <c:manualLayout>
                  <c:x val="1.3463710284350824E-2"/>
                  <c:y val="-2.752614567990742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8DFF-45CB-92A7-ED513175BA3F}"/>
                </c:ext>
              </c:extLst>
            </c:dLbl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VaiheetLyhyt!$A$5:$A$17</c:f>
              <c:strCache>
                <c:ptCount val="12"/>
                <c:pt idx="0">
                  <c:v>Esitutkimus</c:v>
                </c:pt>
                <c:pt idx="1">
                  <c:v>Järjestelmätestaus</c:v>
                </c:pt>
                <c:pt idx="2">
                  <c:v>Käytettävyystestaus</c:v>
                </c:pt>
                <c:pt idx="3">
                  <c:v>Käyttö ja ylläpito</c:v>
                </c:pt>
                <c:pt idx="4">
                  <c:v>Oheiskurssi</c:v>
                </c:pt>
                <c:pt idx="5">
                  <c:v>Palaverit</c:v>
                </c:pt>
                <c:pt idx="6">
                  <c:v>Projektin hallinta</c:v>
                </c:pt>
                <c:pt idx="7">
                  <c:v>Suunnittelu</c:v>
                </c:pt>
                <c:pt idx="8">
                  <c:v>Toteutus</c:v>
                </c:pt>
                <c:pt idx="9">
                  <c:v>Tulosten luovutus</c:v>
                </c:pt>
                <c:pt idx="10">
                  <c:v>Vaatimusmäärittely</c:v>
                </c:pt>
                <c:pt idx="11">
                  <c:v>Viimeistely</c:v>
                </c:pt>
              </c:strCache>
            </c:strRef>
          </c:cat>
          <c:val>
            <c:numRef>
              <c:f>VaiheetLyhyt!$B$5:$B$17</c:f>
              <c:numCache>
                <c:formatCode>[h]:mm</c:formatCode>
                <c:ptCount val="12"/>
                <c:pt idx="0">
                  <c:v>2.8854166666666665</c:v>
                </c:pt>
                <c:pt idx="1">
                  <c:v>1.34375</c:v>
                </c:pt>
                <c:pt idx="2">
                  <c:v>0.76041666666666663</c:v>
                </c:pt>
                <c:pt idx="3">
                  <c:v>3.1041666666666665</c:v>
                </c:pt>
                <c:pt idx="4">
                  <c:v>5.0173611111111098</c:v>
                </c:pt>
                <c:pt idx="5">
                  <c:v>4.479166666666667</c:v>
                </c:pt>
                <c:pt idx="6">
                  <c:v>7.5763888888888857</c:v>
                </c:pt>
                <c:pt idx="7">
                  <c:v>1.5625000000000002</c:v>
                </c:pt>
                <c:pt idx="8">
                  <c:v>17.027777777777775</c:v>
                </c:pt>
                <c:pt idx="9">
                  <c:v>0.45833333333333331</c:v>
                </c:pt>
                <c:pt idx="10">
                  <c:v>2.1458333333333335</c:v>
                </c:pt>
                <c:pt idx="11">
                  <c:v>3.8958333333333335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8DFF-45CB-92A7-ED513175BA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[ajankaytonseuranta.xls]Viikot!PivotTable1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Viikot!$A$5:$A$21</c:f>
              <c:strCache>
                <c:ptCount val="1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</c:strCache>
            </c:strRef>
          </c:cat>
          <c:val>
            <c:numRef>
              <c:f>Viikot!$B$5:$B$21</c:f>
              <c:numCache>
                <c:formatCode>[h]:mm</c:formatCode>
                <c:ptCount val="16"/>
                <c:pt idx="0">
                  <c:v>1.0208333333333333</c:v>
                </c:pt>
                <c:pt idx="1">
                  <c:v>2.28125</c:v>
                </c:pt>
                <c:pt idx="2">
                  <c:v>1.9374999999999996</c:v>
                </c:pt>
                <c:pt idx="3">
                  <c:v>2.375</c:v>
                </c:pt>
                <c:pt idx="4">
                  <c:v>3</c:v>
                </c:pt>
                <c:pt idx="5">
                  <c:v>1.9791666666666661</c:v>
                </c:pt>
                <c:pt idx="6">
                  <c:v>2.114583333333333</c:v>
                </c:pt>
                <c:pt idx="7">
                  <c:v>3.1736111111111112</c:v>
                </c:pt>
                <c:pt idx="8">
                  <c:v>3.1006944444444446</c:v>
                </c:pt>
                <c:pt idx="9">
                  <c:v>3.3680555555555562</c:v>
                </c:pt>
                <c:pt idx="10">
                  <c:v>3.1076388888888893</c:v>
                </c:pt>
                <c:pt idx="11">
                  <c:v>2.6805555555555554</c:v>
                </c:pt>
                <c:pt idx="12">
                  <c:v>3.479166666666667</c:v>
                </c:pt>
                <c:pt idx="13">
                  <c:v>3.1493055555555558</c:v>
                </c:pt>
                <c:pt idx="14">
                  <c:v>3.7326388888888888</c:v>
                </c:pt>
                <c:pt idx="15">
                  <c:v>4.4513888888888884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65-4C1F-89CA-CA48C4FD66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5856296"/>
        <c:axId val="1"/>
      </c:barChart>
      <c:catAx>
        <c:axId val="3558562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55856296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5/20/2019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TILAKATSAUS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>
                <a:solidFill>
                  <a:schemeClr val="bg2">
                    <a:lumMod val="75000"/>
                  </a:schemeClr>
                </a:solidFill>
              </a:rPr>
              <a:t>Moveo</a:t>
            </a:r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-projekti</a:t>
            </a:r>
          </a:p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Vko </a:t>
            </a:r>
            <a:r>
              <a:rPr lang="fi-FI" dirty="0" smtClean="0">
                <a:solidFill>
                  <a:schemeClr val="bg2">
                    <a:lumMod val="75000"/>
                  </a:schemeClr>
                </a:solidFill>
              </a:rPr>
              <a:t>20</a:t>
            </a:r>
            <a:endParaRPr lang="fi-FI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fi-FI" dirty="0" smtClean="0">
                <a:solidFill>
                  <a:schemeClr val="bg2">
                    <a:lumMod val="75000"/>
                  </a:schemeClr>
                </a:solidFill>
              </a:rPr>
              <a:t>21.5.2019</a:t>
            </a:r>
            <a:endParaRPr lang="fi-FI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8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Tehdyt 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Sovelluksen </a:t>
            </a:r>
            <a:r>
              <a:rPr lang="fi-FI" dirty="0"/>
              <a:t>toiminnallisuuden ja ulkoasun </a:t>
            </a:r>
            <a:r>
              <a:rPr lang="fi-FI" dirty="0" smtClean="0"/>
              <a:t>viimeistelyä</a:t>
            </a:r>
            <a:endParaRPr lang="fi-FI" dirty="0"/>
          </a:p>
          <a:p>
            <a:r>
              <a:rPr lang="fi-FI" dirty="0" smtClean="0"/>
              <a:t>Projektiraporttia </a:t>
            </a:r>
            <a:r>
              <a:rPr lang="fi-FI" dirty="0" smtClean="0"/>
              <a:t>kirjoitettu</a:t>
            </a:r>
          </a:p>
          <a:p>
            <a:r>
              <a:rPr lang="fi-FI" dirty="0" smtClean="0"/>
              <a:t>Vaatimusmäärittelyä </a:t>
            </a:r>
            <a:r>
              <a:rPr lang="fi-FI" dirty="0" smtClean="0"/>
              <a:t>kirjoitettu</a:t>
            </a:r>
          </a:p>
          <a:p>
            <a:r>
              <a:rPr lang="fi-FI" dirty="0" smtClean="0"/>
              <a:t>Sovellusraporttia kirjoitettu</a:t>
            </a:r>
          </a:p>
          <a:p>
            <a:r>
              <a:rPr lang="fi-FI" dirty="0" smtClean="0"/>
              <a:t>Testausraportit hyväksytty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677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Tulevat 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268980"/>
          </a:xfrm>
        </p:spPr>
        <p:txBody>
          <a:bodyPr>
            <a:normAutofit/>
          </a:bodyPr>
          <a:lstStyle/>
          <a:p>
            <a:r>
              <a:rPr lang="fi-FI" dirty="0" smtClean="0"/>
              <a:t>Projektiraportin kirjoitus jatkuu</a:t>
            </a:r>
            <a:endParaRPr lang="fi-FI" dirty="0" smtClean="0"/>
          </a:p>
          <a:p>
            <a:r>
              <a:rPr lang="fi-FI" dirty="0" smtClean="0"/>
              <a:t>Vaatimusmäärittelyn </a:t>
            </a:r>
            <a:r>
              <a:rPr lang="fi-FI" dirty="0" smtClean="0"/>
              <a:t>viimeistely</a:t>
            </a:r>
            <a:endParaRPr lang="fi-FI" dirty="0" smtClean="0"/>
          </a:p>
          <a:p>
            <a:r>
              <a:rPr lang="fi-FI" dirty="0" smtClean="0"/>
              <a:t>Sovellusraportin viimeistely</a:t>
            </a:r>
            <a:endParaRPr lang="fi-FI" dirty="0" smtClean="0"/>
          </a:p>
          <a:p>
            <a:r>
              <a:rPr lang="fi-FI" dirty="0" smtClean="0"/>
              <a:t>Kehitys- ja tuotantoympäristön asennusohjeet</a:t>
            </a:r>
          </a:p>
          <a:p>
            <a:r>
              <a:rPr lang="fi-FI" dirty="0" smtClean="0"/>
              <a:t>Käyttöohjeet</a:t>
            </a:r>
          </a:p>
          <a:p>
            <a:r>
              <a:rPr lang="fi-FI" dirty="0" smtClean="0"/>
              <a:t>Projektikansioiden kokoaminen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231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300" dirty="0">
                <a:solidFill>
                  <a:schemeClr val="tx2">
                    <a:lumMod val="75000"/>
                  </a:schemeClr>
                </a:solidFill>
              </a:rPr>
              <a:t>Ajankäyttö tehtäväkokonaisuuksittain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849878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634981"/>
              </p:ext>
            </p:extLst>
          </p:nvPr>
        </p:nvGraphicFramePr>
        <p:xfrm>
          <a:off x="2845229" y="2295144"/>
          <a:ext cx="6501542" cy="4264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Kaavi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43518"/>
              </p:ext>
            </p:extLst>
          </p:nvPr>
        </p:nvGraphicFramePr>
        <p:xfrm>
          <a:off x="2230438" y="2131102"/>
          <a:ext cx="7686737" cy="4593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86533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Ajankäyttö Viikoittain, VIIKKO </a:t>
            </a:r>
            <a:r>
              <a:rPr lang="fi-FI" sz="2600" dirty="0" smtClean="0">
                <a:solidFill>
                  <a:schemeClr val="tx2">
                    <a:lumMod val="75000"/>
                  </a:schemeClr>
                </a:solidFill>
              </a:rPr>
              <a:t>20</a:t>
            </a:r>
            <a:endParaRPr lang="fi-FI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Kaavi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199724"/>
              </p:ext>
            </p:extLst>
          </p:nvPr>
        </p:nvGraphicFramePr>
        <p:xfrm>
          <a:off x="2246218" y="2290573"/>
          <a:ext cx="7714646" cy="4411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4214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Jäsenten työtunnit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31136" y="2223759"/>
            <a:ext cx="6942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Projektiryhmän jäsenen viikoittainen tuntitavoite on 16 tuntia. 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210597"/>
              </p:ext>
            </p:extLst>
          </p:nvPr>
        </p:nvGraphicFramePr>
        <p:xfrm>
          <a:off x="2965002" y="2531536"/>
          <a:ext cx="6261996" cy="41984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3384">
                  <a:extLst>
                    <a:ext uri="{9D8B030D-6E8A-4147-A177-3AD203B41FA5}">
                      <a16:colId xmlns:a16="http://schemas.microsoft.com/office/drawing/2014/main" val="2222121587"/>
                    </a:ext>
                  </a:extLst>
                </a:gridCol>
                <a:gridCol w="933807">
                  <a:extLst>
                    <a:ext uri="{9D8B030D-6E8A-4147-A177-3AD203B41FA5}">
                      <a16:colId xmlns:a16="http://schemas.microsoft.com/office/drawing/2014/main" val="291615045"/>
                    </a:ext>
                  </a:extLst>
                </a:gridCol>
                <a:gridCol w="933807">
                  <a:extLst>
                    <a:ext uri="{9D8B030D-6E8A-4147-A177-3AD203B41FA5}">
                      <a16:colId xmlns:a16="http://schemas.microsoft.com/office/drawing/2014/main" val="2286910239"/>
                    </a:ext>
                  </a:extLst>
                </a:gridCol>
                <a:gridCol w="933807">
                  <a:extLst>
                    <a:ext uri="{9D8B030D-6E8A-4147-A177-3AD203B41FA5}">
                      <a16:colId xmlns:a16="http://schemas.microsoft.com/office/drawing/2014/main" val="2698287578"/>
                    </a:ext>
                  </a:extLst>
                </a:gridCol>
                <a:gridCol w="933807">
                  <a:extLst>
                    <a:ext uri="{9D8B030D-6E8A-4147-A177-3AD203B41FA5}">
                      <a16:colId xmlns:a16="http://schemas.microsoft.com/office/drawing/2014/main" val="3551857691"/>
                    </a:ext>
                  </a:extLst>
                </a:gridCol>
                <a:gridCol w="1263384">
                  <a:extLst>
                    <a:ext uri="{9D8B030D-6E8A-4147-A177-3AD203B41FA5}">
                      <a16:colId xmlns:a16="http://schemas.microsoft.com/office/drawing/2014/main" val="888360902"/>
                    </a:ext>
                  </a:extLst>
                </a:gridCol>
              </a:tblGrid>
              <a:tr h="23023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Viikko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KL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PP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VN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TM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Kaikki 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648854"/>
                  </a:ext>
                </a:extLst>
              </a:tr>
              <a:tr h="2437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3:00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8:30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4:30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8:30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24:30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07470"/>
                  </a:ext>
                </a:extLst>
              </a:tr>
              <a:tr h="2437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6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14:15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10:15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14:00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54:45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844120"/>
                  </a:ext>
                </a:extLst>
              </a:tr>
              <a:tr h="23023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7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12:45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12:00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8:15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13:30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46:30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63673"/>
                  </a:ext>
                </a:extLst>
              </a:tr>
              <a:tr h="2437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8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18:15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10:00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13:15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57:00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545396"/>
                  </a:ext>
                </a:extLst>
              </a:tr>
              <a:tr h="23023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9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20:45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20:15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15:45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72:00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877349"/>
                  </a:ext>
                </a:extLst>
              </a:tr>
              <a:tr h="23023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13:30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12:45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47:30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831696"/>
                  </a:ext>
                </a:extLst>
              </a:tr>
              <a:tr h="23023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12:30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21:30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50:45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160790"/>
                  </a:ext>
                </a:extLst>
              </a:tr>
              <a:tr h="23023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15:00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16:25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28:15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76:10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490022"/>
                  </a:ext>
                </a:extLst>
              </a:tr>
              <a:tr h="23023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21:40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19:15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74:25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603726"/>
                  </a:ext>
                </a:extLst>
              </a:tr>
              <a:tr h="23023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16:30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24:25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19:45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20:10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80:50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302316"/>
                  </a:ext>
                </a:extLst>
              </a:tr>
              <a:tr h="23023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19:45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17:00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22:50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74:35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387562"/>
                  </a:ext>
                </a:extLst>
              </a:tr>
              <a:tr h="23023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16:25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15:25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64:20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097404"/>
                  </a:ext>
                </a:extLst>
              </a:tr>
              <a:tr h="23023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29:45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18:00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19:15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83:30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259939"/>
                  </a:ext>
                </a:extLst>
              </a:tr>
              <a:tr h="23023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13:00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27:15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19:05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75:35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598091"/>
                  </a:ext>
                </a:extLst>
              </a:tr>
              <a:tr h="23023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19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18:45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22:35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30:40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17:35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89:35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625487"/>
                  </a:ext>
                </a:extLst>
              </a:tr>
              <a:tr h="23023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20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21:45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34:20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30:15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20:30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106:50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067466"/>
                  </a:ext>
                </a:extLst>
              </a:tr>
              <a:tr h="24378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Kaikki 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00" dirty="0" smtClean="0"/>
                        <a:t>244:45</a:t>
                      </a:r>
                      <a:endParaRPr lang="fi-FI" sz="1000" dirty="0"/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00" dirty="0" smtClean="0"/>
                        <a:t>276:35</a:t>
                      </a:r>
                      <a:endParaRPr lang="fi-FI" sz="1000" dirty="0"/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00" dirty="0" smtClean="0"/>
                        <a:t>299:55</a:t>
                      </a:r>
                      <a:endParaRPr lang="fi-FI" sz="1000" dirty="0"/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00" dirty="0" smtClean="0"/>
                        <a:t>257:35</a:t>
                      </a:r>
                      <a:endParaRPr lang="fi-FI" sz="1000" dirty="0"/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00" dirty="0" smtClean="0"/>
                        <a:t>1078:50</a:t>
                      </a:r>
                      <a:endParaRPr lang="fi-FI" sz="1000" dirty="0"/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376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90522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1385</TotalTime>
  <Words>212</Words>
  <Application>Microsoft Office PowerPoint</Application>
  <PresentationFormat>Laajakuva</PresentationFormat>
  <Paragraphs>143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Verdana</vt:lpstr>
      <vt:lpstr>Parcel</vt:lpstr>
      <vt:lpstr>TILAKATSAUS</vt:lpstr>
      <vt:lpstr>Tehdyt toimenpiteet</vt:lpstr>
      <vt:lpstr>Tulevat toimenpiteet</vt:lpstr>
      <vt:lpstr>Ajankäyttö tehtäväkokonaisuuksittain</vt:lpstr>
      <vt:lpstr>Ajankäyttö Viikoittain, VIIKKO 20</vt:lpstr>
      <vt:lpstr>Jäsenten työtunnit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Lappalainen, Karoliina</dc:creator>
  <cp:lastModifiedBy>Lappalainen, Karoliina</cp:lastModifiedBy>
  <cp:revision>130</cp:revision>
  <dcterms:created xsi:type="dcterms:W3CDTF">2019-02-18T07:58:32Z</dcterms:created>
  <dcterms:modified xsi:type="dcterms:W3CDTF">2019-05-20T12:07:15Z</dcterms:modified>
</cp:coreProperties>
</file>