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dirty="0"/>
              <a:t>Ajankäyttö </a:t>
            </a:r>
            <a:r>
              <a:rPr lang="fi-FI" dirty="0" smtClean="0"/>
              <a:t>tehtäväkokonaisuuksittain</a:t>
            </a:r>
            <a:endParaRPr lang="fi-FI" dirty="0"/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FFC729"/>
          </a:solidFill>
          <a:ln w="12700">
            <a:solidFill>
              <a:sysClr val="windowText" lastClr="000000"/>
            </a:solidFill>
            <a:prstDash val="solid"/>
          </a:ln>
        </c:spPr>
      </c:pivotFmt>
      <c:pivotFmt>
        <c:idx val="3"/>
        <c:spPr>
          <a:solidFill>
            <a:schemeClr val="accent4">
              <a:lumMod val="40000"/>
              <a:lumOff val="6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FF66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FF6D6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ADEEF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FF3333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E7E6E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ED7D31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5B9BD5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rgbClr val="FFC729"/>
          </a:solidFill>
          <a:ln w="12700">
            <a:solidFill>
              <a:sysClr val="windowText" lastClr="000000"/>
            </a:solidFill>
            <a:prstDash val="solid"/>
          </a:ln>
        </c:spPr>
      </c:pivotFmt>
      <c:pivotFmt>
        <c:idx val="15"/>
        <c:spPr>
          <a:solidFill>
            <a:schemeClr val="accent4">
              <a:lumMod val="40000"/>
              <a:lumOff val="6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FF66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FF6D6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ADEEF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FF3333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E7E6E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1"/>
        <c:spPr>
          <a:solidFill>
            <a:srgbClr val="ED7D31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2"/>
        <c:spPr>
          <a:solidFill>
            <a:srgbClr val="5B9BD5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3"/>
        <c:spPr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4"/>
        <c:spPr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26"/>
        <c:spPr>
          <a:solidFill>
            <a:srgbClr val="FFC729"/>
          </a:solidFill>
          <a:ln w="12700">
            <a:solidFill>
              <a:sysClr val="windowText" lastClr="000000"/>
            </a:solidFill>
            <a:prstDash val="solid"/>
          </a:ln>
        </c:spPr>
      </c:pivotFmt>
      <c:pivotFmt>
        <c:idx val="27"/>
        <c:spPr>
          <a:solidFill>
            <a:schemeClr val="accent4">
              <a:lumMod val="40000"/>
              <a:lumOff val="6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8"/>
        <c:spPr>
          <a:solidFill>
            <a:srgbClr val="FF66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9"/>
        <c:spPr>
          <a:solidFill>
            <a:srgbClr val="FF6D6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0"/>
        <c:spPr>
          <a:solidFill>
            <a:srgbClr val="ADEEFD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1"/>
        <c:spPr>
          <a:solidFill>
            <a:srgbClr val="FF3333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2"/>
        <c:spPr>
          <a:solidFill>
            <a:srgbClr val="E7E6E6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3"/>
        <c:spPr>
          <a:solidFill>
            <a:srgbClr val="ED7D31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4"/>
        <c:spPr>
          <a:solidFill>
            <a:srgbClr val="5B9BD5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5"/>
        <c:spPr>
          <a:solidFill>
            <a:schemeClr val="accent6">
              <a:lumMod val="60000"/>
              <a:lumOff val="40000"/>
            </a:schemeClr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6"/>
        <c:spPr>
          <a:solidFill>
            <a:schemeClr val="accent6">
              <a:lumMod val="75000"/>
            </a:schemeClr>
          </a:solidFill>
          <a:ln w="12700">
            <a:solidFill>
              <a:srgbClr val="000000"/>
            </a:solidFill>
            <a:prstDash val="solid"/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84-44D2-8988-0D44148317D8}"/>
              </c:ext>
            </c:extLst>
          </c:dPt>
          <c:dPt>
            <c:idx val="1"/>
            <c:bubble3D val="0"/>
            <c:spPr>
              <a:solidFill>
                <a:srgbClr val="FFC729"/>
              </a:solidFill>
              <a:ln w="12700">
                <a:solidFill>
                  <a:sysClr val="windowText" lastClr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8A84-44D2-8988-0D44148317D8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8A84-44D2-8988-0D44148317D8}"/>
              </c:ext>
            </c:extLst>
          </c:dPt>
          <c:dPt>
            <c:idx val="3"/>
            <c:bubble3D val="0"/>
            <c:spPr>
              <a:solidFill>
                <a:srgbClr val="FF66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A84-44D2-8988-0D44148317D8}"/>
              </c:ext>
            </c:extLst>
          </c:dPt>
          <c:dPt>
            <c:idx val="4"/>
            <c:bubble3D val="0"/>
            <c:spPr>
              <a:solidFill>
                <a:srgbClr val="FF6D6D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8A84-44D2-8988-0D44148317D8}"/>
              </c:ext>
            </c:extLst>
          </c:dPt>
          <c:dPt>
            <c:idx val="5"/>
            <c:bubble3D val="0"/>
            <c:spPr>
              <a:solidFill>
                <a:srgbClr val="ADEEFD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8A84-44D2-8988-0D44148317D8}"/>
              </c:ext>
            </c:extLst>
          </c:dPt>
          <c:dPt>
            <c:idx val="6"/>
            <c:bubble3D val="0"/>
            <c:spPr>
              <a:solidFill>
                <a:srgbClr val="FF3333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8A84-44D2-8988-0D44148317D8}"/>
              </c:ext>
            </c:extLst>
          </c:dPt>
          <c:dPt>
            <c:idx val="7"/>
            <c:bubble3D val="0"/>
            <c:spPr>
              <a:solidFill>
                <a:srgbClr val="E7E6E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E-8A84-44D2-8988-0D44148317D8}"/>
              </c:ext>
            </c:extLst>
          </c:dPt>
          <c:dPt>
            <c:idx val="8"/>
            <c:bubble3D val="0"/>
            <c:spPr>
              <a:solidFill>
                <a:srgbClr val="ED7D3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8A84-44D2-8988-0D44148317D8}"/>
              </c:ext>
            </c:extLst>
          </c:dPt>
          <c:dPt>
            <c:idx val="9"/>
            <c:bubble3D val="0"/>
            <c:spPr>
              <a:solidFill>
                <a:srgbClr val="5B9BD5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8A84-44D2-8988-0D44148317D8}"/>
              </c:ext>
            </c:extLst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8A84-44D2-8988-0D44148317D8}"/>
              </c:ext>
            </c:extLst>
          </c:dPt>
          <c:dPt>
            <c:idx val="11"/>
            <c:bubble3D val="0"/>
            <c:spPr>
              <a:solidFill>
                <a:schemeClr val="accent6">
                  <a:lumMod val="75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A84-44D2-8988-0D44148317D8}"/>
              </c:ext>
            </c:extLst>
          </c:dPt>
          <c:dLbls>
            <c:dLbl>
              <c:idx val="0"/>
              <c:layout>
                <c:manualLayout>
                  <c:x val="-5.7189310643509871E-2"/>
                  <c:y val="-2.52699851946421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84-44D2-8988-0D44148317D8}"/>
                </c:ext>
              </c:extLst>
            </c:dLbl>
            <c:dLbl>
              <c:idx val="2"/>
              <c:layout>
                <c:manualLayout>
                  <c:x val="7.6518567600208517E-2"/>
                  <c:y val="-3.798605197833814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A84-44D2-8988-0D44148317D8}"/>
                </c:ext>
              </c:extLst>
            </c:dLbl>
            <c:dLbl>
              <c:idx val="4"/>
              <c:layout>
                <c:manualLayout>
                  <c:x val="3.0879450311658865E-2"/>
                  <c:y val="6.57201799008239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A84-44D2-8988-0D44148317D8}"/>
                </c:ext>
              </c:extLst>
            </c:dLbl>
            <c:dLbl>
              <c:idx val="5"/>
              <c:layout>
                <c:manualLayout>
                  <c:x val="2.031019233427709E-2"/>
                  <c:y val="-5.720296386723869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A84-44D2-8988-0D44148317D8}"/>
                </c:ext>
              </c:extLst>
            </c:dLbl>
            <c:dLbl>
              <c:idx val="6"/>
              <c:layout>
                <c:manualLayout>
                  <c:x val="8.0739190502936001E-2"/>
                  <c:y val="-5.0434434163916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A84-44D2-8988-0D44148317D8}"/>
                </c:ext>
              </c:extLst>
            </c:dLbl>
            <c:dLbl>
              <c:idx val="7"/>
              <c:layout>
                <c:manualLayout>
                  <c:x val="1.5548312942570591E-2"/>
                  <c:y val="2.46421261938349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A84-44D2-8988-0D44148317D8}"/>
                </c:ext>
              </c:extLst>
            </c:dLbl>
            <c:dLbl>
              <c:idx val="8"/>
              <c:layout>
                <c:manualLayout>
                  <c:x val="-6.844633800482805E-2"/>
                  <c:y val="-0.1130500318588936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A84-44D2-8988-0D44148317D8}"/>
                </c:ext>
              </c:extLst>
            </c:dLbl>
            <c:dLbl>
              <c:idx val="11"/>
              <c:layout>
                <c:manualLayout>
                  <c:x val="-5.9107648141361248E-2"/>
                  <c:y val="-6.65018002895839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A84-44D2-8988-0D44148317D8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VaiheetLyhyt!$A$5:$A$17</c:f>
              <c:strCache>
                <c:ptCount val="12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Tulosten luovutus</c:v>
                </c:pt>
                <c:pt idx="10">
                  <c:v>Vaatimusmäärittely</c:v>
                </c:pt>
                <c:pt idx="11">
                  <c:v>Viimeistely</c:v>
                </c:pt>
              </c:strCache>
            </c:strRef>
          </c:cat>
          <c:val>
            <c:numRef>
              <c:f>VaiheetLyhyt!$B$5:$B$17</c:f>
              <c:numCache>
                <c:formatCode>[h]:mm</c:formatCode>
                <c:ptCount val="12"/>
                <c:pt idx="0">
                  <c:v>2.8854166666666665</c:v>
                </c:pt>
                <c:pt idx="1">
                  <c:v>1.34375</c:v>
                </c:pt>
                <c:pt idx="2">
                  <c:v>0.76041666666666663</c:v>
                </c:pt>
                <c:pt idx="3">
                  <c:v>3.1041666666666665</c:v>
                </c:pt>
                <c:pt idx="4">
                  <c:v>5.3541666666666652</c:v>
                </c:pt>
                <c:pt idx="5">
                  <c:v>4.7395833333333339</c:v>
                </c:pt>
                <c:pt idx="6">
                  <c:v>8.4305555555555536</c:v>
                </c:pt>
                <c:pt idx="7">
                  <c:v>1.5625000000000002</c:v>
                </c:pt>
                <c:pt idx="8">
                  <c:v>17.027777777777775</c:v>
                </c:pt>
                <c:pt idx="9">
                  <c:v>0.45833333333333331</c:v>
                </c:pt>
                <c:pt idx="10">
                  <c:v>2.479166666666667</c:v>
                </c:pt>
                <c:pt idx="11">
                  <c:v>5.7395833333333339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A84-44D2-8988-0D4414831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Viikot!$A$5:$A$22</c:f>
              <c:strCache>
                <c:ptCount val="17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</c:strCache>
            </c:strRef>
          </c:cat>
          <c:val>
            <c:numRef>
              <c:f>Viikot!$B$5:$B$22</c:f>
              <c:numCache>
                <c:formatCode>[h]:mm</c:formatCode>
                <c:ptCount val="17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3.3680555555555562</c:v>
                </c:pt>
                <c:pt idx="10">
                  <c:v>3.1076388888888893</c:v>
                </c:pt>
                <c:pt idx="11">
                  <c:v>2.6805555555555554</c:v>
                </c:pt>
                <c:pt idx="12">
                  <c:v>3.479166666666667</c:v>
                </c:pt>
                <c:pt idx="13">
                  <c:v>3.1493055555555558</c:v>
                </c:pt>
                <c:pt idx="14">
                  <c:v>3.7326388888888893</c:v>
                </c:pt>
                <c:pt idx="15">
                  <c:v>4.4513888888888893</c:v>
                </c:pt>
                <c:pt idx="16">
                  <c:v>3.5798611111111098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CD-4261-9746-3A43C9DBC2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69152"/>
        <c:axId val="1"/>
      </c:barChart>
      <c:catAx>
        <c:axId val="364769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69152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21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27.5.2019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Sovelluksen </a:t>
            </a:r>
            <a:r>
              <a:rPr lang="fi-FI" dirty="0" smtClean="0"/>
              <a:t>viimeistelyä</a:t>
            </a:r>
          </a:p>
          <a:p>
            <a:r>
              <a:rPr lang="fi-FI" dirty="0"/>
              <a:t>Kehitys- ja tuotantoympäristön </a:t>
            </a:r>
            <a:r>
              <a:rPr lang="fi-FI" dirty="0" smtClean="0"/>
              <a:t>asennusohjeet kirjoitettu</a:t>
            </a:r>
            <a:endParaRPr lang="fi-FI" dirty="0"/>
          </a:p>
          <a:p>
            <a:r>
              <a:rPr lang="fi-FI" dirty="0" smtClean="0"/>
              <a:t>Projektiraporttia kirjoitettu</a:t>
            </a:r>
          </a:p>
          <a:p>
            <a:r>
              <a:rPr lang="fi-FI" dirty="0" smtClean="0"/>
              <a:t>Vaatimusmäärittely viimeistelty</a:t>
            </a:r>
          </a:p>
          <a:p>
            <a:r>
              <a:rPr lang="fi-FI" dirty="0" smtClean="0"/>
              <a:t>Sovellusraportti viimeistelty</a:t>
            </a:r>
          </a:p>
          <a:p>
            <a:r>
              <a:rPr lang="fi-FI" dirty="0" smtClean="0"/>
              <a:t>Projektikansioita koottu</a:t>
            </a: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 smtClean="0"/>
              <a:t>Projektiraportin viimeistely</a:t>
            </a:r>
          </a:p>
          <a:p>
            <a:r>
              <a:rPr lang="fi-FI" dirty="0" smtClean="0"/>
              <a:t>Projektikansioiden viimeistely</a:t>
            </a:r>
          </a:p>
          <a:p>
            <a:r>
              <a:rPr lang="fi-FI" dirty="0" smtClean="0"/>
              <a:t>CD-levyjen polttaminen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Kaavi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661770"/>
              </p:ext>
            </p:extLst>
          </p:nvPr>
        </p:nvGraphicFramePr>
        <p:xfrm>
          <a:off x="2529761" y="2295144"/>
          <a:ext cx="7132478" cy="4292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21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Kaavi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699901"/>
              </p:ext>
            </p:extLst>
          </p:nvPr>
        </p:nvGraphicFramePr>
        <p:xfrm>
          <a:off x="2255441" y="2190731"/>
          <a:ext cx="7681118" cy="4667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586556"/>
              </p:ext>
            </p:extLst>
          </p:nvPr>
        </p:nvGraphicFramePr>
        <p:xfrm>
          <a:off x="2991574" y="2548193"/>
          <a:ext cx="6182282" cy="4236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7301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921920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921920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921920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921920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47301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2025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23321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23321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23321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17:00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22:50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74:35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64:20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97404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259939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27:15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19:05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75:35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598091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19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22:35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30:40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89:35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625487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21:45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34:20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30:15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20:30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106:50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67466"/>
                  </a:ext>
                </a:extLst>
              </a:tr>
              <a:tr h="22025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21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24:30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19:30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24:10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85:55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56998"/>
                  </a:ext>
                </a:extLst>
              </a:tr>
              <a:tr h="23321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269:15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294:20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319:25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281:45</a:t>
                      </a:r>
                      <a:endParaRPr lang="fi-FI" sz="1000" dirty="0"/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00" dirty="0" smtClean="0"/>
                        <a:t>1164:45</a:t>
                      </a:r>
                      <a:endParaRPr lang="fi-FI" sz="1000" dirty="0"/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1395</TotalTime>
  <Words>212</Words>
  <Application>Microsoft Office PowerPoint</Application>
  <PresentationFormat>Laajakuva</PresentationFormat>
  <Paragraphs>147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tehtäväkokonaisuuksittain</vt:lpstr>
      <vt:lpstr>Ajankäyttö Viikoittain, VIIKKO 21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135</cp:revision>
  <dcterms:created xsi:type="dcterms:W3CDTF">2019-02-18T07:58:32Z</dcterms:created>
  <dcterms:modified xsi:type="dcterms:W3CDTF">2019-05-27T09:31:37Z</dcterms:modified>
</cp:coreProperties>
</file>