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mit-projektit-paatti\PAATTI-proj\dokumentit\ajankaytto\ajankaytonseurant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mit-projektit-paatti\PAATTI-proj\dokumentit\ajankaytto\ajankaytonseurant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[ajankaytonseuranta.xls]VaiheetLyhyt!PivotTable1</c:name>
    <c:fmtId val="3"/>
  </c:pivotSource>
  <c:chart>
    <c:autoTitleDeleted val="1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/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  <c:spPr>
          <a:solidFill>
            <a:srgbClr val="FFFFCC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4"/>
        <c:spPr>
          <a:solidFill>
            <a:srgbClr val="CCFF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/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</c:dLbl>
      </c:pivotFmt>
      <c:pivotFmt>
        <c:idx val="1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3"/>
        <c:spPr>
          <a:solidFill>
            <a:srgbClr val="FFFFCC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4"/>
        <c:spPr>
          <a:solidFill>
            <a:srgbClr val="CCFF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/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</c:dLbl>
      </c:pivotFmt>
      <c:pivotFmt>
        <c:idx val="21"/>
        <c:spPr>
          <a:solidFill>
            <a:srgbClr val="FFFFCC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2"/>
        <c:spPr>
          <a:solidFill>
            <a:srgbClr val="CCFFFF"/>
          </a:solidFill>
          <a:ln w="12700">
            <a:solidFill>
              <a:srgbClr val="000000"/>
            </a:solidFill>
            <a:prstDash val="solid"/>
          </a:ln>
        </c:spPr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</c:dLbls>
          <c:cat>
            <c:strRef>
              <c:f>VaiheetLyhyt!$A$5:$A$14</c:f>
              <c:strCache>
                <c:ptCount val="9"/>
                <c:pt idx="0">
                  <c:v>Esitutkimus</c:v>
                </c:pt>
                <c:pt idx="1">
                  <c:v>Käyttö ja ylläpito</c:v>
                </c:pt>
                <c:pt idx="2">
                  <c:v>Määrittely</c:v>
                </c:pt>
                <c:pt idx="3">
                  <c:v>Oheiskurssi</c:v>
                </c:pt>
                <c:pt idx="4">
                  <c:v>Palaverit</c:v>
                </c:pt>
                <c:pt idx="5">
                  <c:v>Projektin hallinta</c:v>
                </c:pt>
                <c:pt idx="6">
                  <c:v>Suunnittelu</c:v>
                </c:pt>
                <c:pt idx="7">
                  <c:v>Testaus</c:v>
                </c:pt>
                <c:pt idx="8">
                  <c:v>Toteutus</c:v>
                </c:pt>
              </c:strCache>
            </c:strRef>
          </c:cat>
          <c:val>
            <c:numRef>
              <c:f>VaiheetLyhyt!$B$5:$B$14</c:f>
              <c:numCache>
                <c:formatCode>[h]:mm</c:formatCode>
                <c:ptCount val="9"/>
                <c:pt idx="0">
                  <c:v>2.5277777777777772</c:v>
                </c:pt>
                <c:pt idx="1">
                  <c:v>8.3333333333333329E-2</c:v>
                </c:pt>
                <c:pt idx="2">
                  <c:v>2.989583333333333</c:v>
                </c:pt>
                <c:pt idx="3">
                  <c:v>10.791666666666668</c:v>
                </c:pt>
                <c:pt idx="4">
                  <c:v>5.8111111111111109</c:v>
                </c:pt>
                <c:pt idx="5">
                  <c:v>4.5694444444444438</c:v>
                </c:pt>
                <c:pt idx="6">
                  <c:v>7.2083333333333313</c:v>
                </c:pt>
                <c:pt idx="7">
                  <c:v>0.10763888888888888</c:v>
                </c:pt>
                <c:pt idx="8">
                  <c:v>13.024305555555552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[ajankaytonseuranta.xls]Viikot!PivotTable1</c:name>
    <c:fmtId val="4"/>
  </c:pivotSource>
  <c:chart>
    <c:autoTitleDeleted val="1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/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/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/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Viikot!$B$4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Viikot!$A$5:$A$19</c:f>
              <c:strCache>
                <c:ptCount val="1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</c:strCache>
            </c:strRef>
          </c:cat>
          <c:val>
            <c:numRef>
              <c:f>Viikot!$B$5:$B$19</c:f>
              <c:numCache>
                <c:formatCode>[h]:mm</c:formatCode>
                <c:ptCount val="14"/>
                <c:pt idx="0">
                  <c:v>1.4791666666666665</c:v>
                </c:pt>
                <c:pt idx="1">
                  <c:v>2.6791666666666667</c:v>
                </c:pt>
                <c:pt idx="2">
                  <c:v>4.427083333333333</c:v>
                </c:pt>
                <c:pt idx="3">
                  <c:v>3.8819444444444442</c:v>
                </c:pt>
                <c:pt idx="4">
                  <c:v>3.5798611111111107</c:v>
                </c:pt>
                <c:pt idx="5">
                  <c:v>3.8958333333333335</c:v>
                </c:pt>
                <c:pt idx="6">
                  <c:v>4.0034722222222214</c:v>
                </c:pt>
                <c:pt idx="7">
                  <c:v>4.3020833333333304</c:v>
                </c:pt>
                <c:pt idx="8">
                  <c:v>4.6736111111111098</c:v>
                </c:pt>
                <c:pt idx="9">
                  <c:v>3.4618055555555549</c:v>
                </c:pt>
                <c:pt idx="10">
                  <c:v>1.7048611111111112</c:v>
                </c:pt>
                <c:pt idx="11">
                  <c:v>3.3159722222222219</c:v>
                </c:pt>
                <c:pt idx="12">
                  <c:v>4.7465277777777777</c:v>
                </c:pt>
                <c:pt idx="13">
                  <c:v>0.96180555555555558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7970048"/>
        <c:axId val="81765120"/>
      </c:barChart>
      <c:catAx>
        <c:axId val="779700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Viikot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8176512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8176512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[h]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77970048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24.4.2012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2199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24.4.2012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0892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24.4.2012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5340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24.4.2012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8579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24.4.2012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7949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24.4.2012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615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24.4.2012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6241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24.4.2012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4964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24.4.2012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1505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24.4.2012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1404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24.4.2012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54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0CAE0-311C-455C-9DC8-1781D71AC18E}" type="datetimeFigureOut">
              <a:rPr lang="fi-FI" smtClean="0"/>
              <a:t>24.4.2012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640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Tilakatsaus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Paatti-projekti</a:t>
            </a:r>
          </a:p>
          <a:p>
            <a:r>
              <a:rPr lang="fi-FI" dirty="0" smtClean="0"/>
              <a:t>9. </a:t>
            </a:r>
            <a:r>
              <a:rPr lang="fi-FI" dirty="0" smtClean="0"/>
              <a:t>kokous</a:t>
            </a:r>
          </a:p>
          <a:p>
            <a:r>
              <a:rPr lang="fi-FI" dirty="0" smtClean="0"/>
              <a:t>24.4.2012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21741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on tehty?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Projektisuunnitelma </a:t>
            </a:r>
            <a:r>
              <a:rPr lang="fi-FI" dirty="0" smtClean="0"/>
              <a:t>on valmistunut</a:t>
            </a:r>
            <a:endParaRPr lang="fi-FI" dirty="0" smtClean="0"/>
          </a:p>
          <a:p>
            <a:r>
              <a:rPr lang="fi-FI" dirty="0" smtClean="0"/>
              <a:t>Kokonaisvaltaista toteutusta</a:t>
            </a:r>
          </a:p>
          <a:p>
            <a:pPr lvl="1"/>
            <a:r>
              <a:rPr lang="fi-FI" dirty="0" smtClean="0"/>
              <a:t>Tapahtumien suorittaminen</a:t>
            </a:r>
          </a:p>
          <a:p>
            <a:pPr lvl="1"/>
            <a:r>
              <a:rPr lang="fi-FI" dirty="0" smtClean="0"/>
              <a:t>Käyttäjien, tapahtumien ja ryhmien hallinta (osittain)</a:t>
            </a:r>
            <a:endParaRPr lang="fi-FI" dirty="0" smtClean="0"/>
          </a:p>
          <a:p>
            <a:r>
              <a:rPr lang="fi-FI" dirty="0" smtClean="0"/>
              <a:t>Tietokanta otettu käyttöön koko järjestelmässä</a:t>
            </a:r>
          </a:p>
          <a:p>
            <a:r>
              <a:rPr lang="fi-FI" dirty="0" smtClean="0"/>
              <a:t>Vaatimusmäärittely päivitetty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19423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Mitä seuraavaksi?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Mobiilikäyttöliittymän</a:t>
            </a:r>
            <a:r>
              <a:rPr lang="fi-FI" dirty="0" smtClean="0"/>
              <a:t> toteutus jatkuu</a:t>
            </a:r>
          </a:p>
          <a:p>
            <a:pPr lvl="1"/>
            <a:r>
              <a:rPr lang="fi-FI" dirty="0" smtClean="0"/>
              <a:t>tapahtuman </a:t>
            </a:r>
            <a:r>
              <a:rPr lang="fi-FI" dirty="0" smtClean="0"/>
              <a:t>suorittaminen (viimeistely)</a:t>
            </a:r>
          </a:p>
          <a:p>
            <a:pPr lvl="1"/>
            <a:r>
              <a:rPr lang="fi-FI" dirty="0" smtClean="0"/>
              <a:t>tapahtumanäkymään tarvittavat tiedot</a:t>
            </a:r>
            <a:endParaRPr lang="fi-FI" dirty="0" smtClean="0"/>
          </a:p>
          <a:p>
            <a:r>
              <a:rPr lang="fi-FI" dirty="0" smtClean="0"/>
              <a:t>Tutkijan käyttöliittymän toteutus </a:t>
            </a:r>
            <a:r>
              <a:rPr lang="fi-FI" dirty="0" smtClean="0"/>
              <a:t>jatkuu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881730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Ajankäyttö vaiheittain, viikot </a:t>
            </a:r>
            <a:r>
              <a:rPr lang="fi-FI" dirty="0" smtClean="0"/>
              <a:t>4-17</a:t>
            </a:r>
            <a:endParaRPr lang="fi-FI" dirty="0"/>
          </a:p>
        </p:txBody>
      </p:sp>
      <p:graphicFrame>
        <p:nvGraphicFramePr>
          <p:cNvPr id="10" name="Char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47907"/>
              </p:ext>
            </p:extLst>
          </p:nvPr>
        </p:nvGraphicFramePr>
        <p:xfrm>
          <a:off x="22909" y="1235927"/>
          <a:ext cx="9211372" cy="5622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3104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Ajankäyttö viikoittain</a:t>
            </a:r>
            <a:endParaRPr lang="fi-FI" dirty="0"/>
          </a:p>
        </p:txBody>
      </p:sp>
      <p:graphicFrame>
        <p:nvGraphicFramePr>
          <p:cNvPr id="10" name="Char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106213"/>
              </p:ext>
            </p:extLst>
          </p:nvPr>
        </p:nvGraphicFramePr>
        <p:xfrm>
          <a:off x="539552" y="1268760"/>
          <a:ext cx="8064896" cy="5032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1530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Ajankäyttö viikoittain</a:t>
            </a:r>
            <a:endParaRPr lang="fi-FI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369821"/>
              </p:ext>
            </p:extLst>
          </p:nvPr>
        </p:nvGraphicFramePr>
        <p:xfrm>
          <a:off x="539552" y="1484784"/>
          <a:ext cx="8064896" cy="4835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3" imgW="4352922" imgH="2609786" progId="Excel.Sheet.8">
                  <p:embed/>
                </p:oleObj>
              </mc:Choice>
              <mc:Fallback>
                <p:oleObj name="Worksheet" r:id="rId3" imgW="4352922" imgH="2609786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2" y="1484784"/>
                        <a:ext cx="8064896" cy="48354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6408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62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Excel 97-2003 Worksheet</vt:lpstr>
      <vt:lpstr>Tilakatsaus</vt:lpstr>
      <vt:lpstr>Mitä on tehty?</vt:lpstr>
      <vt:lpstr>Mitä seuraavaksi?</vt:lpstr>
      <vt:lpstr>Ajankäyttö vaiheittain, viikot 4-17</vt:lpstr>
      <vt:lpstr>Ajankäyttö viikoittain</vt:lpstr>
      <vt:lpstr>Ajankäyttö viikoittain</vt:lpstr>
    </vt:vector>
  </TitlesOfParts>
  <Company>University of Jyväskylä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Tilannekatsaus</dc:title>
  <dc:creator>Salokangas Jari</dc:creator>
  <cp:lastModifiedBy>Lauri Satokangas</cp:lastModifiedBy>
  <cp:revision>23</cp:revision>
  <dcterms:created xsi:type="dcterms:W3CDTF">2012-02-13T10:44:09Z</dcterms:created>
  <dcterms:modified xsi:type="dcterms:W3CDTF">2012-04-24T10:39:55Z</dcterms:modified>
</cp:coreProperties>
</file>