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5" r:id="rId6"/>
    <p:sldId id="264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Kurssit\Sovellusprojekti\ajankayttoseurannat\ajankaytonseuran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Kurssit\Sovellusprojekti\ajankayttoseurannat\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[ajankaytonseuranta.xls]VaiheetTekijat!PivotTable2</c:name>
    <c:fmtId val="-1"/>
  </c:pivotSource>
  <c:chart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2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3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6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7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0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  <c:pivotFmt>
        <c:idx val="11"/>
        <c:marker>
          <c:symbol val="none"/>
        </c:marker>
        <c:dLbl>
          <c:idx val="0"/>
          <c:delete val="1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VaiheetTekijat!$B$3:$B$4</c:f>
              <c:strCache>
                <c:ptCount val="1"/>
                <c:pt idx="0">
                  <c:v>TK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VaiheetTekijat!$A$5:$A$10</c:f>
              <c:strCache>
                <c:ptCount val="5"/>
                <c:pt idx="0">
                  <c:v>Esitutkimus</c:v>
                </c:pt>
                <c:pt idx="1">
                  <c:v>Oheiskurssi</c:v>
                </c:pt>
                <c:pt idx="2">
                  <c:v>Palaverit</c:v>
                </c:pt>
                <c:pt idx="3">
                  <c:v>Projektin hallinta</c:v>
                </c:pt>
                <c:pt idx="4">
                  <c:v>Suunnittelu</c:v>
                </c:pt>
              </c:strCache>
            </c:strRef>
          </c:cat>
          <c:val>
            <c:numRef>
              <c:f>VaiheetTekijat!$B$5:$B$10</c:f>
              <c:numCache>
                <c:formatCode>[h]\:mm</c:formatCode>
                <c:ptCount val="5"/>
                <c:pt idx="1">
                  <c:v>0.55208333333333337</c:v>
                </c:pt>
                <c:pt idx="2">
                  <c:v>0.25347222222222221</c:v>
                </c:pt>
                <c:pt idx="3">
                  <c:v>8.3333333333333329E-2</c:v>
                </c:pt>
                <c:pt idx="4">
                  <c:v>8.3333333333333329E-2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DB-401A-AC4F-D3A39CD71EDF}"/>
            </c:ext>
          </c:extLst>
        </c:ser>
        <c:ser>
          <c:idx val="1"/>
          <c:order val="1"/>
          <c:tx>
            <c:strRef>
              <c:f>VaiheetTekijat!$C$3:$C$4</c:f>
              <c:strCache>
                <c:ptCount val="1"/>
                <c:pt idx="0">
                  <c:v>DH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VaiheetTekijat!$A$5:$A$10</c:f>
              <c:strCache>
                <c:ptCount val="5"/>
                <c:pt idx="0">
                  <c:v>Esitutkimus</c:v>
                </c:pt>
                <c:pt idx="1">
                  <c:v>Oheiskurssi</c:v>
                </c:pt>
                <c:pt idx="2">
                  <c:v>Palaverit</c:v>
                </c:pt>
                <c:pt idx="3">
                  <c:v>Projektin hallinta</c:v>
                </c:pt>
                <c:pt idx="4">
                  <c:v>Suunnittelu</c:v>
                </c:pt>
              </c:strCache>
            </c:strRef>
          </c:cat>
          <c:val>
            <c:numRef>
              <c:f>VaiheetTekijat!$C$5:$C$10</c:f>
              <c:numCache>
                <c:formatCode>[h]\:mm</c:formatCode>
                <c:ptCount val="5"/>
                <c:pt idx="0">
                  <c:v>3.8194444444444441E-2</c:v>
                </c:pt>
                <c:pt idx="1">
                  <c:v>0.40972222222222221</c:v>
                </c:pt>
                <c:pt idx="2">
                  <c:v>0.4548611111111111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DB-401A-AC4F-D3A39CD71EDF}"/>
            </c:ext>
          </c:extLst>
        </c:ser>
        <c:ser>
          <c:idx val="2"/>
          <c:order val="2"/>
          <c:tx>
            <c:strRef>
              <c:f>VaiheetTekijat!$D$3:$D$4</c:f>
              <c:strCache>
                <c:ptCount val="1"/>
                <c:pt idx="0">
                  <c:v>JR</c:v>
                </c:pt>
              </c:strCache>
            </c:strRef>
          </c:tx>
          <c:invertIfNegative val="0"/>
          <c:cat>
            <c:strRef>
              <c:f>VaiheetTekijat!$A$5:$A$10</c:f>
              <c:strCache>
                <c:ptCount val="5"/>
                <c:pt idx="0">
                  <c:v>Esitutkimus</c:v>
                </c:pt>
                <c:pt idx="1">
                  <c:v>Oheiskurssi</c:v>
                </c:pt>
                <c:pt idx="2">
                  <c:v>Palaverit</c:v>
                </c:pt>
                <c:pt idx="3">
                  <c:v>Projektin hallinta</c:v>
                </c:pt>
                <c:pt idx="4">
                  <c:v>Suunnittelu</c:v>
                </c:pt>
              </c:strCache>
            </c:strRef>
          </c:cat>
          <c:val>
            <c:numRef>
              <c:f>VaiheetTekijat!$D$5:$D$10</c:f>
              <c:numCache>
                <c:formatCode>[h]\:mm</c:formatCode>
                <c:ptCount val="5"/>
                <c:pt idx="1">
                  <c:v>0.39930555555555558</c:v>
                </c:pt>
                <c:pt idx="2">
                  <c:v>0.21527777777777779</c:v>
                </c:pt>
                <c:pt idx="4">
                  <c:v>0.28125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DB-401A-AC4F-D3A39CD71EDF}"/>
            </c:ext>
          </c:extLst>
        </c:ser>
        <c:ser>
          <c:idx val="3"/>
          <c:order val="3"/>
          <c:tx>
            <c:strRef>
              <c:f>VaiheetTekijat!$E$3:$E$4</c:f>
              <c:strCache>
                <c:ptCount val="1"/>
                <c:pt idx="0">
                  <c:v>MT</c:v>
                </c:pt>
              </c:strCache>
            </c:strRef>
          </c:tx>
          <c:invertIfNegative val="0"/>
          <c:cat>
            <c:strRef>
              <c:f>VaiheetTekijat!$A$5:$A$10</c:f>
              <c:strCache>
                <c:ptCount val="5"/>
                <c:pt idx="0">
                  <c:v>Esitutkimus</c:v>
                </c:pt>
                <c:pt idx="1">
                  <c:v>Oheiskurssi</c:v>
                </c:pt>
                <c:pt idx="2">
                  <c:v>Palaverit</c:v>
                </c:pt>
                <c:pt idx="3">
                  <c:v>Projektin hallinta</c:v>
                </c:pt>
                <c:pt idx="4">
                  <c:v>Suunnittelu</c:v>
                </c:pt>
              </c:strCache>
            </c:strRef>
          </c:cat>
          <c:val>
            <c:numRef>
              <c:f>VaiheetTekijat!$E$5:$E$10</c:f>
              <c:numCache>
                <c:formatCode>[h]\:mm</c:formatCode>
                <c:ptCount val="5"/>
                <c:pt idx="1">
                  <c:v>0.51041666666666663</c:v>
                </c:pt>
                <c:pt idx="2">
                  <c:v>0.2673611111111111</c:v>
                </c:pt>
                <c:pt idx="3">
                  <c:v>0.85763888888888873</c:v>
                </c:pt>
                <c:pt idx="4">
                  <c:v>0.13541666666666666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7DB-401A-AC4F-D3A39CD71E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35551808"/>
        <c:axId val="1"/>
      </c:barChart>
      <c:catAx>
        <c:axId val="1435551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[h]\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435551808"/>
        <c:crosses val="autoZero"/>
        <c:crossBetween val="between"/>
        <c:majorUnit val="0.41666666000000002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[ajankaytonseuranta.xls]TehtavatLyhyt!PivotTable2</c:name>
    <c:fmtId val="-1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tehtävittäin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,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FFFFCC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CCFF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6600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FF8080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0066CC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8"/>
        <c:spPr>
          <a:solidFill>
            <a:srgbClr val="CCCC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, </c:separator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5"/>
        <c:spPr>
          <a:solidFill>
            <a:srgbClr val="CCFF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6"/>
        <c:spPr>
          <a:solidFill>
            <a:srgbClr val="6600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7"/>
        <c:spPr>
          <a:solidFill>
            <a:srgbClr val="FF8080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8"/>
        <c:spPr>
          <a:solidFill>
            <a:srgbClr val="0066CC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9"/>
        <c:spPr>
          <a:solidFill>
            <a:srgbClr val="CCCC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, </c:separator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5"/>
        <c:spPr>
          <a:solidFill>
            <a:srgbClr val="CCFF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6"/>
        <c:spPr>
          <a:solidFill>
            <a:srgbClr val="6600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7"/>
        <c:spPr>
          <a:solidFill>
            <a:srgbClr val="FF8080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8"/>
        <c:spPr>
          <a:solidFill>
            <a:srgbClr val="0066CC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9"/>
        <c:spPr>
          <a:solidFill>
            <a:srgbClr val="CCCCFF"/>
          </a:solidFill>
          <a:ln w="12700">
            <a:solidFill>
              <a:srgbClr val="000000"/>
            </a:solidFill>
            <a:prstDash val="solid"/>
          </a:ln>
        </c:spPr>
      </c:pivotFmt>
    </c:pivotFmts>
    <c:plotArea>
      <c:layout>
        <c:manualLayout>
          <c:layoutTarget val="inner"/>
          <c:xMode val="edge"/>
          <c:yMode val="edge"/>
          <c:x val="0.23019451892399656"/>
          <c:y val="0.12339650824409876"/>
          <c:w val="0.53442740980848513"/>
          <c:h val="0.79552952080440131"/>
        </c:manualLayout>
      </c:layout>
      <c:pieChart>
        <c:varyColors val="1"/>
        <c:ser>
          <c:idx val="0"/>
          <c:order val="0"/>
          <c:tx>
            <c:strRef>
              <c:f>TehtavatLyhyt!$B$4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B3F-42E5-A467-71B1FB42B6BB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4B3F-42E5-A467-71B1FB42B6BB}"/>
              </c:ext>
            </c:extLst>
          </c:dPt>
          <c:dPt>
            <c:idx val="2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4B3F-42E5-A467-71B1FB42B6BB}"/>
              </c:ext>
            </c:extLst>
          </c:dPt>
          <c:dPt>
            <c:idx val="3"/>
            <c:bubble3D val="0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4B3F-42E5-A467-71B1FB42B6BB}"/>
              </c:ext>
            </c:extLst>
          </c:dPt>
          <c:dPt>
            <c:idx val="4"/>
            <c:bubble3D val="0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4B3F-42E5-A467-71B1FB42B6BB}"/>
              </c:ext>
            </c:extLst>
          </c:dPt>
          <c:dPt>
            <c:idx val="5"/>
            <c:bubble3D val="0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4B3F-42E5-A467-71B1FB42B6BB}"/>
              </c:ext>
            </c:extLst>
          </c:dPt>
          <c:dPt>
            <c:idx val="6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4B3F-42E5-A467-71B1FB42B6BB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D-4B3F-42E5-A467-71B1FB42B6BB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E-4B3F-42E5-A467-71B1FB42B6BB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F-4B3F-42E5-A467-71B1FB42B6BB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TehtavatLyhyt!$A$5:$A$15</c:f>
              <c:strCache>
                <c:ptCount val="10"/>
                <c:pt idx="0">
                  <c:v>kirjoitus- ja ulkoasu</c:v>
                </c:pt>
                <c:pt idx="1">
                  <c:v>koulutus</c:v>
                </c:pt>
                <c:pt idx="2">
                  <c:v>muut tehtävät</c:v>
                </c:pt>
                <c:pt idx="3">
                  <c:v>raportointi</c:v>
                </c:pt>
                <c:pt idx="4">
                  <c:v>sopimukset</c:v>
                </c:pt>
                <c:pt idx="5">
                  <c:v>suunnittelu</c:v>
                </c:pt>
                <c:pt idx="6">
                  <c:v>tiedotus</c:v>
                </c:pt>
                <c:pt idx="7">
                  <c:v>tutustuminen</c:v>
                </c:pt>
                <c:pt idx="8">
                  <c:v>valmistelu ja tutustuminen</c:v>
                </c:pt>
                <c:pt idx="9">
                  <c:v>(tyhjä)</c:v>
                </c:pt>
              </c:strCache>
            </c:strRef>
          </c:cat>
          <c:val>
            <c:numRef>
              <c:f>TehtavatLyhyt!$B$5:$B$15</c:f>
              <c:numCache>
                <c:formatCode>[h]\:mm</c:formatCode>
                <c:ptCount val="10"/>
                <c:pt idx="0">
                  <c:v>0.19791666666666666</c:v>
                </c:pt>
                <c:pt idx="1">
                  <c:v>1.6111111111111109</c:v>
                </c:pt>
                <c:pt idx="2">
                  <c:v>6.25E-2</c:v>
                </c:pt>
                <c:pt idx="3">
                  <c:v>0.95625000000000004</c:v>
                </c:pt>
                <c:pt idx="4">
                  <c:v>3.472222222222222E-3</c:v>
                </c:pt>
                <c:pt idx="5">
                  <c:v>0.72222222222222221</c:v>
                </c:pt>
                <c:pt idx="6">
                  <c:v>1.0416666666666666E-2</c:v>
                </c:pt>
                <c:pt idx="7">
                  <c:v>0.16666666666666666</c:v>
                </c:pt>
                <c:pt idx="8">
                  <c:v>0.81111111111111101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B3F-42E5-A467-71B1FB42B6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E8D5239-0465-4953-B1D7-C2709E746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en-FI" sz="6000">
                <a:solidFill>
                  <a:srgbClr val="FFFFFF"/>
                </a:solidFill>
              </a:rPr>
              <a:t>Rekodavi</a:t>
            </a:r>
            <a:endParaRPr lang="fi-FI" sz="6000">
              <a:solidFill>
                <a:srgbClr val="FFFFFF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400DAF0-2309-4766-BAD7-5167949CB2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6386" y="3962088"/>
            <a:ext cx="6203795" cy="1186108"/>
          </a:xfrm>
        </p:spPr>
        <p:txBody>
          <a:bodyPr>
            <a:normAutofit/>
          </a:bodyPr>
          <a:lstStyle/>
          <a:p>
            <a:pPr algn="l"/>
            <a:r>
              <a:rPr lang="en-FI">
                <a:solidFill>
                  <a:srgbClr val="FFFFFF">
                    <a:alpha val="70000"/>
                  </a:srgbClr>
                </a:solidFill>
              </a:rPr>
              <a:t>Tilakatsaus 18.2.2021</a:t>
            </a:r>
            <a:endParaRPr lang="fi-FI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5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F878C6-FCAD-4264-BF16-59AC35008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Edellisen palaverin jälkeen olemme...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D375608-98BD-4C86-8117-FED45B4EE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400"/>
              <a:t>Tutustuneet lähdekoodiin.</a:t>
            </a:r>
          </a:p>
          <a:p>
            <a:r>
              <a:rPr lang="en-FI" sz="2400"/>
              <a:t>Laatineet ajatuskartan prosessin tarpeista ja tavoitteista.</a:t>
            </a:r>
          </a:p>
          <a:p>
            <a:r>
              <a:rPr lang="en-FI" sz="2400"/>
              <a:t>Aloittaneet vaatimusmäärittelyyn perehtymisen.</a:t>
            </a:r>
          </a:p>
          <a:p>
            <a:r>
              <a:rPr lang="en-FI" sz="2400"/>
              <a:t>Jatkaneet projektisuunnitelmaa.</a:t>
            </a:r>
          </a:p>
          <a:p>
            <a:pPr lvl="1"/>
            <a:r>
              <a:rPr lang="en-FI" sz="2000"/>
              <a:t>Tähän liittyen on mietitty käytettävää prosessimallia.</a:t>
            </a:r>
          </a:p>
        </p:txBody>
      </p:sp>
    </p:spTree>
    <p:extLst>
      <p:ext uri="{BB962C8B-B14F-4D97-AF65-F5344CB8AC3E}">
        <p14:creationId xmlns:p14="http://schemas.microsoft.com/office/powerpoint/2010/main" val="835077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A21198-FF44-4365-BDBD-A7C446014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Mitä aiomme tehdä seuraavaan palaveriin mennessä: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E17319-2D23-4E16-AA03-AAD8D6EAE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400"/>
              <a:t>Laatia ryhmän yhteiset pelisäännöt.</a:t>
            </a:r>
          </a:p>
          <a:p>
            <a:r>
              <a:rPr lang="en-FI" sz="2400"/>
              <a:t>Jatkaa projektisuunnitelmaa ja vaatimusmäärittelyä sekä päivittää ajatuskarttaa.</a:t>
            </a:r>
          </a:p>
          <a:p>
            <a:r>
              <a:rPr lang="en-FI" sz="2400"/>
              <a:t>Sopia vielä porukalla käytetystä prosessimallista ja aikataulusta.</a:t>
            </a:r>
            <a:endParaRPr lang="fi-FI" sz="2400"/>
          </a:p>
        </p:txBody>
      </p:sp>
    </p:spTree>
    <p:extLst>
      <p:ext uri="{BB962C8B-B14F-4D97-AF65-F5344CB8AC3E}">
        <p14:creationId xmlns:p14="http://schemas.microsoft.com/office/powerpoint/2010/main" val="322831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A47B9A-17DD-41AD-83C2-93333ECBF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Ajankäyttö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CD48B0F-8049-4FD5-BAD2-98E4049CC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000"/>
              <a:t>Kokonaisuudessa projektiryhmäläisillä mennyt aikaa noin 109 tuntia, josta 64 tuntia varsinaiseen projektiin.</a:t>
            </a:r>
          </a:p>
          <a:p>
            <a:r>
              <a:rPr lang="en-FI" sz="2000"/>
              <a:t>Suurta eroa ei ajankäytössä viime viikkoon</a:t>
            </a:r>
          </a:p>
          <a:p>
            <a:pPr lvl="1"/>
            <a:r>
              <a:rPr lang="en-FI" sz="1800"/>
              <a:t>Edelleen menee eniten aikaa palavereihin ja projektisuunnitelmaan.</a:t>
            </a:r>
          </a:p>
          <a:p>
            <a:pPr lvl="1"/>
            <a:r>
              <a:rPr lang="en-FI" sz="1800"/>
              <a:t>Myös perehtymiseen liittyviin tehtäviin menee aikaa.</a:t>
            </a:r>
          </a:p>
          <a:p>
            <a:r>
              <a:rPr lang="en-FI" sz="2000"/>
              <a:t>Projektisuunnitelmaan ja muuhun projektinhallintaan mennyt kokonaisuudessaan 20 tuntia.</a:t>
            </a:r>
          </a:p>
        </p:txBody>
      </p:sp>
    </p:spTree>
    <p:extLst>
      <p:ext uri="{BB962C8B-B14F-4D97-AF65-F5344CB8AC3E}">
        <p14:creationId xmlns:p14="http://schemas.microsoft.com/office/powerpoint/2010/main" val="51364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Kaavio 18">
            <a:extLst>
              <a:ext uri="{FF2B5EF4-FFF2-40B4-BE49-F238E27FC236}">
                <a16:creationId xmlns:a16="http://schemas.microsoft.com/office/drawing/2014/main" id="{D5FEA68B-5904-475D-831D-7767453D8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814844"/>
              </p:ext>
            </p:extLst>
          </p:nvPr>
        </p:nvGraphicFramePr>
        <p:xfrm>
          <a:off x="1803941" y="507613"/>
          <a:ext cx="8661221" cy="5897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3953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6EBD45B9-EEB8-4171-B64E-608ED7DEB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891851"/>
              </p:ext>
            </p:extLst>
          </p:nvPr>
        </p:nvGraphicFramePr>
        <p:xfrm>
          <a:off x="587829" y="0"/>
          <a:ext cx="9800229" cy="6583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9266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3F97A8-5629-49C8-B04D-E27895375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Projektia hidastaneita asioita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99A1E9-EEB1-4AC9-9D72-CA06A099C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400"/>
              <a:t>Saimme pääsyn lähdekoodiin 12.2.</a:t>
            </a:r>
          </a:p>
          <a:p>
            <a:r>
              <a:rPr lang="en-FI" sz="2400"/>
              <a:t>Prosessimalli, tarkka työnjako ja tuntimäärät vielä mietinnässä.</a:t>
            </a:r>
          </a:p>
          <a:p>
            <a:r>
              <a:rPr lang="en-FI" sz="2400"/>
              <a:t>Verkkolevy ei vielä käytössä.</a:t>
            </a:r>
            <a:endParaRPr lang="fi-FI" sz="2400"/>
          </a:p>
        </p:txBody>
      </p:sp>
    </p:spTree>
    <p:extLst>
      <p:ext uri="{BB962C8B-B14F-4D97-AF65-F5344CB8AC3E}">
        <p14:creationId xmlns:p14="http://schemas.microsoft.com/office/powerpoint/2010/main" val="2721131087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129</Words>
  <Application>Microsoft Office PowerPoint</Application>
  <PresentationFormat>Laajakuva</PresentationFormat>
  <Paragraphs>23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Pinta</vt:lpstr>
      <vt:lpstr>Rekodavi</vt:lpstr>
      <vt:lpstr>Edellisen palaverin jälkeen olemme...</vt:lpstr>
      <vt:lpstr>Mitä aiomme tehdä seuraavaan palaveriin mennessä:</vt:lpstr>
      <vt:lpstr>Ajankäyttö</vt:lpstr>
      <vt:lpstr>PowerPoint-esitys</vt:lpstr>
      <vt:lpstr>PowerPoint-esitys</vt:lpstr>
      <vt:lpstr>Projektia hidastaneita asioita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Rekodavi</dc:title>
  <dc:creator>Tanska, Marjo</dc:creator>
  <cp:lastModifiedBy>Tanska, Marjo</cp:lastModifiedBy>
  <cp:revision>14</cp:revision>
  <dcterms:created xsi:type="dcterms:W3CDTF">2021-02-16T13:56:41Z</dcterms:created>
  <dcterms:modified xsi:type="dcterms:W3CDTF">2021-02-18T10:03:41Z</dcterms:modified>
</cp:coreProperties>
</file>